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5"/>
  </p:notesMasterIdLst>
  <p:sldIdLst>
    <p:sldId id="256" r:id="rId2"/>
    <p:sldId id="275" r:id="rId3"/>
    <p:sldId id="267" r:id="rId4"/>
    <p:sldId id="269" r:id="rId5"/>
    <p:sldId id="277" r:id="rId6"/>
    <p:sldId id="268" r:id="rId7"/>
    <p:sldId id="270" r:id="rId8"/>
    <p:sldId id="276" r:id="rId9"/>
    <p:sldId id="274" r:id="rId10"/>
    <p:sldId id="278" r:id="rId11"/>
    <p:sldId id="280" r:id="rId12"/>
    <p:sldId id="286" r:id="rId13"/>
    <p:sldId id="279" r:id="rId14"/>
    <p:sldId id="282" r:id="rId15"/>
    <p:sldId id="283" r:id="rId16"/>
    <p:sldId id="289" r:id="rId17"/>
    <p:sldId id="284" r:id="rId18"/>
    <p:sldId id="291" r:id="rId19"/>
    <p:sldId id="281" r:id="rId20"/>
    <p:sldId id="285" r:id="rId21"/>
    <p:sldId id="287" r:id="rId22"/>
    <p:sldId id="288" r:id="rId23"/>
    <p:sldId id="290" r:id="rId24"/>
    <p:sldId id="258" r:id="rId25"/>
    <p:sldId id="265" r:id="rId26"/>
    <p:sldId id="259" r:id="rId27"/>
    <p:sldId id="262" r:id="rId28"/>
    <p:sldId id="261" r:id="rId29"/>
    <p:sldId id="257" r:id="rId30"/>
    <p:sldId id="346" r:id="rId31"/>
    <p:sldId id="263" r:id="rId32"/>
    <p:sldId id="264" r:id="rId33"/>
    <p:sldId id="260" r:id="rId34"/>
    <p:sldId id="266" r:id="rId35"/>
    <p:sldId id="351" r:id="rId36"/>
    <p:sldId id="347" r:id="rId37"/>
    <p:sldId id="350" r:id="rId38"/>
    <p:sldId id="349" r:id="rId39"/>
    <p:sldId id="348" r:id="rId40"/>
    <p:sldId id="292" r:id="rId41"/>
    <p:sldId id="296" r:id="rId42"/>
    <p:sldId id="297" r:id="rId43"/>
    <p:sldId id="352" r:id="rId44"/>
    <p:sldId id="299" r:id="rId45"/>
    <p:sldId id="295" r:id="rId46"/>
    <p:sldId id="300" r:id="rId47"/>
    <p:sldId id="298" r:id="rId48"/>
    <p:sldId id="312" r:id="rId49"/>
    <p:sldId id="313" r:id="rId50"/>
    <p:sldId id="314" r:id="rId51"/>
    <p:sldId id="307" r:id="rId52"/>
    <p:sldId id="315" r:id="rId53"/>
    <p:sldId id="317" r:id="rId54"/>
    <p:sldId id="304" r:id="rId55"/>
    <p:sldId id="303" r:id="rId56"/>
    <p:sldId id="302" r:id="rId57"/>
    <p:sldId id="318" r:id="rId58"/>
    <p:sldId id="301" r:id="rId59"/>
    <p:sldId id="305" r:id="rId60"/>
    <p:sldId id="320" r:id="rId61"/>
    <p:sldId id="306" r:id="rId62"/>
    <p:sldId id="309" r:id="rId63"/>
    <p:sldId id="316" r:id="rId64"/>
    <p:sldId id="310" r:id="rId65"/>
    <p:sldId id="319" r:id="rId66"/>
    <p:sldId id="308" r:id="rId67"/>
    <p:sldId id="311" r:id="rId68"/>
    <p:sldId id="293" r:id="rId69"/>
    <p:sldId id="321" r:id="rId70"/>
    <p:sldId id="345" r:id="rId71"/>
    <p:sldId id="322" r:id="rId72"/>
    <p:sldId id="327" r:id="rId73"/>
    <p:sldId id="323" r:id="rId74"/>
    <p:sldId id="325" r:id="rId75"/>
    <p:sldId id="342" r:id="rId76"/>
    <p:sldId id="326" r:id="rId77"/>
    <p:sldId id="324" r:id="rId78"/>
    <p:sldId id="344" r:id="rId79"/>
    <p:sldId id="328" r:id="rId80"/>
    <p:sldId id="343" r:id="rId81"/>
    <p:sldId id="294" r:id="rId82"/>
    <p:sldId id="329" r:id="rId83"/>
    <p:sldId id="333" r:id="rId84"/>
    <p:sldId id="331" r:id="rId85"/>
    <p:sldId id="332" r:id="rId86"/>
    <p:sldId id="334" r:id="rId87"/>
    <p:sldId id="341" r:id="rId88"/>
    <p:sldId id="330" r:id="rId89"/>
    <p:sldId id="335" r:id="rId90"/>
    <p:sldId id="337" r:id="rId91"/>
    <p:sldId id="338" r:id="rId92"/>
    <p:sldId id="340" r:id="rId93"/>
    <p:sldId id="339" r:id="rId9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60066"/>
    <a:srgbClr val="663300"/>
    <a:srgbClr val="FF0066"/>
    <a:srgbClr val="00FF00"/>
    <a:srgbClr val="FF6600"/>
    <a:srgbClr val="00FFFF"/>
    <a:srgbClr val="00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93" autoAdjust="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102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C633FF-5265-4CFD-AF3C-5C3DE5D2ACCB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E4D98E-247F-4E3F-AADF-9F66FC660BD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baseline="0" dirty="0" smtClean="0"/>
              <a:t>Superior Frontal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Precentral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Precentral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Central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Post Central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Post Central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Longitudinal Fissure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Middle Frontal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Superior Parietal Lobule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Superior Frontal </a:t>
            </a:r>
            <a:r>
              <a:rPr lang="en-US" baseline="0" dirty="0" err="1" smtClean="0"/>
              <a:t>Sulcus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Olfactory</a:t>
            </a:r>
            <a:r>
              <a:rPr lang="en-US" baseline="0" dirty="0" smtClean="0"/>
              <a:t> Bulb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Optic Nerves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Optic Chiasm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Optic Tracts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Olfactory Tracts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Pons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Medulla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Cerebellum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Cerebral Peduncle (</a:t>
            </a:r>
            <a:r>
              <a:rPr lang="en-US" dirty="0" err="1" smtClean="0"/>
              <a:t>Crus</a:t>
            </a:r>
            <a:r>
              <a:rPr lang="en-US" dirty="0" smtClean="0"/>
              <a:t> </a:t>
            </a:r>
            <a:r>
              <a:rPr lang="en-US" dirty="0" err="1" smtClean="0"/>
              <a:t>Cerebri</a:t>
            </a:r>
            <a:r>
              <a:rPr lang="en-US" dirty="0" smtClean="0"/>
              <a:t>)</a:t>
            </a:r>
          </a:p>
          <a:p>
            <a:pPr marL="228600" indent="-228600">
              <a:buAutoNum type="arabicPeriod"/>
            </a:pPr>
            <a:r>
              <a:rPr lang="en-US" dirty="0" smtClean="0"/>
              <a:t>Middle </a:t>
            </a:r>
            <a:r>
              <a:rPr lang="en-US" dirty="0" err="1" smtClean="0"/>
              <a:t>Cerebellar</a:t>
            </a:r>
            <a:r>
              <a:rPr lang="en-US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dirty="0" smtClean="0"/>
              <a:t>Pons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Anterior Perforated</a:t>
            </a:r>
            <a:r>
              <a:rPr lang="en-US" baseline="0" dirty="0" smtClean="0"/>
              <a:t> Substance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Cerebral Peduncle (</a:t>
            </a:r>
            <a:r>
              <a:rPr lang="en-US" baseline="0" dirty="0" err="1" smtClean="0"/>
              <a:t>Crus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Cerebri</a:t>
            </a:r>
            <a:r>
              <a:rPr lang="en-US" baseline="0" dirty="0" smtClean="0"/>
              <a:t>)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Perforated Substance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Flocculus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Tonsil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Vermis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Optic Nerve</a:t>
            </a:r>
          </a:p>
          <a:p>
            <a:pPr marL="228600" indent="-228600">
              <a:buAutoNum type="arabicPeriod"/>
            </a:pPr>
            <a:r>
              <a:rPr lang="en-US" dirty="0" smtClean="0"/>
              <a:t>Pons</a:t>
            </a:r>
          </a:p>
          <a:p>
            <a:pPr marL="228600" indent="-228600">
              <a:buAutoNum type="arabicPeriod"/>
            </a:pPr>
            <a:r>
              <a:rPr lang="en-US" dirty="0" smtClean="0"/>
              <a:t>Medulla</a:t>
            </a:r>
          </a:p>
          <a:p>
            <a:pPr marL="228600" indent="-228600">
              <a:buAutoNum type="arabicPeriod"/>
            </a:pPr>
            <a:r>
              <a:rPr lang="en-US" dirty="0" smtClean="0"/>
              <a:t>Superior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Colliculus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Inferior </a:t>
            </a:r>
            <a:r>
              <a:rPr lang="en-US" baseline="0" dirty="0" err="1" smtClean="0"/>
              <a:t>Colliculus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Superior/Anterior </a:t>
            </a:r>
            <a:r>
              <a:rPr lang="en-US" baseline="0" dirty="0" err="1" smtClean="0"/>
              <a:t>Medullary</a:t>
            </a:r>
            <a:r>
              <a:rPr lang="en-US" baseline="0" dirty="0" smtClean="0"/>
              <a:t> Velum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Quadrigeminal</a:t>
            </a:r>
            <a:r>
              <a:rPr lang="en-US" baseline="0" dirty="0" smtClean="0"/>
              <a:t> Cistern (Major Cistern)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Anterior Lobe of Cerebellum</a:t>
            </a:r>
          </a:p>
          <a:p>
            <a:pPr marL="228600" indent="-228600">
              <a:buAutoNum type="arabicPeriod"/>
            </a:pPr>
            <a:r>
              <a:rPr lang="en-US" dirty="0" smtClean="0"/>
              <a:t>Primary Fissure</a:t>
            </a:r>
          </a:p>
          <a:p>
            <a:pPr marL="228600" indent="-228600">
              <a:buAutoNum type="arabicPeriod"/>
            </a:pPr>
            <a:r>
              <a:rPr lang="en-US" dirty="0" smtClean="0"/>
              <a:t>Posterior Lobe of Cerebellum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Posterolateral</a:t>
            </a:r>
            <a:r>
              <a:rPr lang="en-US" dirty="0" smtClean="0"/>
              <a:t> Fissure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Floculonodular</a:t>
            </a:r>
            <a:r>
              <a:rPr lang="en-US" baseline="0" dirty="0" smtClean="0"/>
              <a:t> lobe (or </a:t>
            </a:r>
            <a:r>
              <a:rPr lang="en-US" baseline="0" dirty="0" err="1" smtClean="0"/>
              <a:t>nodulus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Cerebral Peduncle (</a:t>
            </a:r>
            <a:r>
              <a:rPr lang="en-US" dirty="0" err="1" smtClean="0"/>
              <a:t>Crus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cerebri</a:t>
            </a:r>
            <a:r>
              <a:rPr lang="en-US" baseline="0" dirty="0" smtClean="0"/>
              <a:t>)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Interpeduncular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Fossa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Pons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Middle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Inferior Olive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Pyramid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Median Fissure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Decussation</a:t>
            </a:r>
            <a:r>
              <a:rPr lang="en-US" baseline="0" dirty="0" smtClean="0"/>
              <a:t> of Pyramids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Superior </a:t>
            </a:r>
            <a:r>
              <a:rPr lang="en-US" dirty="0" err="1" smtClean="0"/>
              <a:t>Colliculus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Inferior </a:t>
            </a:r>
            <a:r>
              <a:rPr lang="en-US" dirty="0" err="1" smtClean="0"/>
              <a:t>Colliculus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Brachium of Superior </a:t>
            </a:r>
            <a:r>
              <a:rPr lang="en-US" dirty="0" err="1" smtClean="0"/>
              <a:t>Colliculus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Brachium of Inferior </a:t>
            </a:r>
            <a:r>
              <a:rPr lang="en-US" dirty="0" err="1" smtClean="0"/>
              <a:t>Colliculus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Cerebral Peduncle (</a:t>
            </a:r>
            <a:r>
              <a:rPr lang="en-US" dirty="0" err="1" smtClean="0"/>
              <a:t>Crus</a:t>
            </a:r>
            <a:r>
              <a:rPr lang="en-US" dirty="0" smtClean="0"/>
              <a:t> </a:t>
            </a:r>
            <a:r>
              <a:rPr lang="en-US" dirty="0" err="1" smtClean="0"/>
              <a:t>Cerebri</a:t>
            </a:r>
            <a:r>
              <a:rPr lang="en-US" dirty="0" smtClean="0"/>
              <a:t>)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Trochlear</a:t>
            </a:r>
            <a:r>
              <a:rPr lang="en-US" dirty="0" smtClean="0"/>
              <a:t> Nerve</a:t>
            </a:r>
          </a:p>
          <a:p>
            <a:pPr marL="228600" indent="-228600">
              <a:buAutoNum type="arabicPeriod"/>
            </a:pPr>
            <a:r>
              <a:rPr lang="en-US" dirty="0" smtClean="0"/>
              <a:t>Superior/Anterior </a:t>
            </a:r>
            <a:r>
              <a:rPr lang="en-US" dirty="0" err="1" smtClean="0"/>
              <a:t>Medullary</a:t>
            </a:r>
            <a:r>
              <a:rPr lang="en-US" baseline="0" dirty="0" smtClean="0"/>
              <a:t> Velum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Superior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Middle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Inferior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 Facial </a:t>
            </a:r>
            <a:r>
              <a:rPr lang="en-US" baseline="0" dirty="0" err="1" smtClean="0"/>
              <a:t>Colliculus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Superior </a:t>
            </a:r>
            <a:r>
              <a:rPr lang="en-US" dirty="0" err="1" smtClean="0"/>
              <a:t>Colliculus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Inferior </a:t>
            </a:r>
            <a:r>
              <a:rPr lang="en-US" dirty="0" err="1" smtClean="0"/>
              <a:t>Colliculus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Superior </a:t>
            </a:r>
            <a:r>
              <a:rPr lang="en-US" dirty="0" err="1" smtClean="0"/>
              <a:t>Cerebellar</a:t>
            </a:r>
            <a:r>
              <a:rPr lang="en-US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dirty="0" smtClean="0"/>
              <a:t>Middle </a:t>
            </a:r>
            <a:r>
              <a:rPr lang="en-US" dirty="0" err="1" smtClean="0"/>
              <a:t>Cerebellar</a:t>
            </a:r>
            <a:r>
              <a:rPr lang="en-US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Restiform</a:t>
            </a:r>
            <a:r>
              <a:rPr lang="en-US" dirty="0" smtClean="0"/>
              <a:t> Body</a:t>
            </a:r>
          </a:p>
          <a:p>
            <a:pPr marL="228600" indent="-228600">
              <a:buAutoNum type="arabicPeriod"/>
            </a:pPr>
            <a:r>
              <a:rPr lang="en-US" dirty="0" smtClean="0"/>
              <a:t>Trigeminal Tubercle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Anterior Lobe of Cerebellum</a:t>
            </a:r>
          </a:p>
          <a:p>
            <a:pPr marL="228600" indent="-228600">
              <a:buAutoNum type="arabicPeriod"/>
            </a:pPr>
            <a:r>
              <a:rPr lang="en-US" dirty="0" smtClean="0"/>
              <a:t>Primary Fissure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Vermis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Lateral </a:t>
            </a:r>
            <a:r>
              <a:rPr lang="en-US" dirty="0" err="1" smtClean="0"/>
              <a:t>Sulcus</a:t>
            </a:r>
            <a:r>
              <a:rPr lang="en-US" dirty="0" smtClean="0"/>
              <a:t>/</a:t>
            </a:r>
            <a:r>
              <a:rPr lang="en-US" baseline="0" dirty="0" smtClean="0"/>
              <a:t> Fissure (</a:t>
            </a:r>
            <a:r>
              <a:rPr lang="en-US" baseline="0" dirty="0" err="1" smtClean="0"/>
              <a:t>Sylvian</a:t>
            </a:r>
            <a:r>
              <a:rPr lang="en-US" baseline="0" dirty="0" smtClean="0"/>
              <a:t> Fissure)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Superior Temporal </a:t>
            </a:r>
            <a:r>
              <a:rPr lang="en-US" dirty="0" err="1" smtClean="0"/>
              <a:t>Gyrus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Superior</a:t>
            </a:r>
            <a:r>
              <a:rPr lang="en-US" baseline="0" dirty="0" smtClean="0"/>
              <a:t> Temporal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Middle Temporal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Inferior Temporal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Inferior Temporal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Preoccipital</a:t>
            </a:r>
            <a:r>
              <a:rPr lang="en-US" baseline="0" dirty="0" smtClean="0"/>
              <a:t> Notch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Anterior Lobe of Cerebellum</a:t>
            </a:r>
          </a:p>
          <a:p>
            <a:pPr marL="228600" indent="-228600">
              <a:buAutoNum type="arabicPeriod"/>
            </a:pPr>
            <a:r>
              <a:rPr lang="en-US" dirty="0" smtClean="0"/>
              <a:t>Primary Fissure</a:t>
            </a:r>
          </a:p>
          <a:p>
            <a:pPr marL="228600" indent="-228600">
              <a:buAutoNum type="arabicPeriod"/>
            </a:pPr>
            <a:r>
              <a:rPr lang="en-US" dirty="0" smtClean="0"/>
              <a:t>Posterior Lobe of Cerebellum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Nodulus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Tonsil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Flocculus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Inferior </a:t>
            </a:r>
            <a:r>
              <a:rPr lang="en-US" dirty="0" err="1" smtClean="0"/>
              <a:t>Cerebellar</a:t>
            </a:r>
            <a:r>
              <a:rPr lang="en-US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dirty="0" smtClean="0"/>
              <a:t>Middle </a:t>
            </a:r>
            <a:r>
              <a:rPr lang="en-US" dirty="0" err="1" smtClean="0"/>
              <a:t>Cerebellar</a:t>
            </a:r>
            <a:r>
              <a:rPr lang="en-US" baseline="0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Superior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baseline="0" dirty="0" smtClean="0"/>
              <a:t>Midbrain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Corticospinal</a:t>
            </a:r>
            <a:r>
              <a:rPr lang="en-US" baseline="0" dirty="0" smtClean="0"/>
              <a:t> Tract/ Cerebral Peduncle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Spinothalamic</a:t>
            </a:r>
            <a:r>
              <a:rPr lang="en-US" baseline="0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Medical </a:t>
            </a:r>
            <a:r>
              <a:rPr lang="en-US" baseline="0" dirty="0" err="1" smtClean="0"/>
              <a:t>Lemniscus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Occulomotor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Cerebral Aqueduct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Substantia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Nigra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Red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Superior </a:t>
            </a:r>
            <a:r>
              <a:rPr lang="en-US" baseline="0" dirty="0" err="1" smtClean="0"/>
              <a:t>Colliculus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Medial Longitudinal Fasciculus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Medulla</a:t>
            </a:r>
          </a:p>
          <a:p>
            <a:pPr marL="228600" indent="-228600">
              <a:buAutoNum type="arabicPeriod"/>
            </a:pPr>
            <a:r>
              <a:rPr lang="en-US" dirty="0" smtClean="0"/>
              <a:t>Pyramidal </a:t>
            </a:r>
            <a:r>
              <a:rPr lang="en-US" dirty="0" err="1" smtClean="0"/>
              <a:t>Decussations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Spinothalamic</a:t>
            </a:r>
            <a:r>
              <a:rPr lang="en-US" baseline="0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Gracile</a:t>
            </a:r>
            <a:r>
              <a:rPr lang="en-US" baseline="0" dirty="0" smtClean="0"/>
              <a:t> Nucleus and Fasciculus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Cuneate</a:t>
            </a:r>
            <a:r>
              <a:rPr lang="en-US" baseline="0" dirty="0" smtClean="0"/>
              <a:t> Nucleus and Fasciculus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Spinal Trigeminal Nucleus and Tract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Pons (Pons-Midbrain</a:t>
            </a:r>
            <a:r>
              <a:rPr lang="en-US" baseline="0" dirty="0" smtClean="0"/>
              <a:t> Junction)</a:t>
            </a:r>
            <a:endParaRPr lang="en-US" dirty="0" smtClean="0"/>
          </a:p>
          <a:p>
            <a:r>
              <a:rPr lang="en-US" dirty="0" smtClean="0"/>
              <a:t>1. </a:t>
            </a:r>
            <a:r>
              <a:rPr lang="en-US" dirty="0" err="1" smtClean="0"/>
              <a:t>Corticospinal</a:t>
            </a:r>
            <a:r>
              <a:rPr lang="en-US" dirty="0" smtClean="0"/>
              <a:t> Tract/ Cerebral</a:t>
            </a:r>
            <a:r>
              <a:rPr lang="en-US" baseline="0" dirty="0" smtClean="0"/>
              <a:t> Peduncle</a:t>
            </a:r>
          </a:p>
          <a:p>
            <a:r>
              <a:rPr lang="en-US" baseline="0" dirty="0" smtClean="0"/>
              <a:t>2. </a:t>
            </a:r>
            <a:r>
              <a:rPr lang="en-US" baseline="0" dirty="0" err="1" smtClean="0"/>
              <a:t>Spinothalamic</a:t>
            </a:r>
            <a:r>
              <a:rPr lang="en-US" baseline="0" dirty="0" smtClean="0"/>
              <a:t> Tract</a:t>
            </a:r>
          </a:p>
          <a:p>
            <a:r>
              <a:rPr lang="en-US" baseline="0" dirty="0" smtClean="0"/>
              <a:t>3. Medial </a:t>
            </a:r>
            <a:r>
              <a:rPr lang="en-US" baseline="0" dirty="0" err="1" smtClean="0"/>
              <a:t>Lemniscus</a:t>
            </a:r>
            <a:endParaRPr lang="en-US" baseline="0" dirty="0" smtClean="0"/>
          </a:p>
          <a:p>
            <a:r>
              <a:rPr lang="en-US" baseline="0" dirty="0" smtClean="0"/>
              <a:t>4. Cerebral Aqueduct</a:t>
            </a:r>
          </a:p>
          <a:p>
            <a:r>
              <a:rPr lang="en-US" baseline="0" dirty="0" smtClean="0"/>
              <a:t>5. Inferior </a:t>
            </a:r>
            <a:r>
              <a:rPr lang="en-US" baseline="0" dirty="0" err="1" smtClean="0"/>
              <a:t>Colliculus</a:t>
            </a:r>
            <a:endParaRPr lang="en-US" baseline="0" dirty="0" smtClean="0"/>
          </a:p>
          <a:p>
            <a:r>
              <a:rPr lang="en-US" baseline="0" dirty="0" smtClean="0"/>
              <a:t>6. Medial Longitudinal </a:t>
            </a:r>
            <a:r>
              <a:rPr lang="en-US" baseline="0" dirty="0" err="1" smtClean="0"/>
              <a:t>Fasiculus</a:t>
            </a:r>
            <a:endParaRPr lang="en-US" baseline="0" dirty="0" smtClean="0"/>
          </a:p>
          <a:p>
            <a:r>
              <a:rPr lang="en-US" baseline="0" dirty="0" smtClean="0"/>
              <a:t>7. </a:t>
            </a:r>
            <a:r>
              <a:rPr lang="en-US" baseline="0" dirty="0" err="1" smtClean="0"/>
              <a:t>Decussation</a:t>
            </a:r>
            <a:r>
              <a:rPr lang="en-US" baseline="0" dirty="0" smtClean="0"/>
              <a:t> of the Superior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</a:p>
          <a:p>
            <a:r>
              <a:rPr lang="en-US" baseline="0" dirty="0" smtClean="0"/>
              <a:t>8. Pontine Nuclei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Medulla</a:t>
            </a:r>
          </a:p>
          <a:p>
            <a:pPr marL="228600" indent="-228600">
              <a:buAutoNum type="arabicPeriod"/>
            </a:pPr>
            <a:r>
              <a:rPr lang="en-US" dirty="0" smtClean="0"/>
              <a:t>Pyramid (</a:t>
            </a:r>
            <a:r>
              <a:rPr lang="en-US" dirty="0" err="1" smtClean="0"/>
              <a:t>Corticospinal</a:t>
            </a:r>
            <a:r>
              <a:rPr lang="en-US" baseline="0" dirty="0" smtClean="0"/>
              <a:t> tract)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Spinothalamic</a:t>
            </a:r>
            <a:r>
              <a:rPr lang="en-US" baseline="0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Medial </a:t>
            </a:r>
            <a:r>
              <a:rPr lang="en-US" baseline="0" dirty="0" err="1" smtClean="0"/>
              <a:t>Lemniscus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Cochlear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Nucleus Ambiguous (CN IX, X, XI)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Vestibular Nucleus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baseline="0" dirty="0" smtClean="0"/>
              <a:t>Spinal Trigeminal Nucleus and Tract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Fourth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Inferior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Medial Longitudinal Fasciculus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Solitary Nucleus and Tract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Inferior </a:t>
            </a:r>
            <a:r>
              <a:rPr lang="en-US" baseline="0" dirty="0" err="1" smtClean="0"/>
              <a:t>Olivary</a:t>
            </a:r>
            <a:r>
              <a:rPr lang="en-US" baseline="0" dirty="0" smtClean="0"/>
              <a:t> Complex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Caudal Pons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Corticospinal</a:t>
            </a:r>
            <a:r>
              <a:rPr lang="en-US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Spinothalamic</a:t>
            </a:r>
            <a:r>
              <a:rPr lang="en-US" baseline="0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Medial </a:t>
            </a:r>
            <a:r>
              <a:rPr lang="en-US" baseline="0" dirty="0" err="1" smtClean="0"/>
              <a:t>Lemniscus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Vestibulocochlear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Abduscens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Facial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Fourth Ventricle</a:t>
            </a:r>
          </a:p>
          <a:p>
            <a:pPr marL="228600" indent="-228600">
              <a:buAutoNum type="arabicPeriod"/>
            </a:pPr>
            <a:r>
              <a:rPr lang="en-US" dirty="0" smtClean="0"/>
              <a:t>Superior </a:t>
            </a:r>
            <a:r>
              <a:rPr lang="en-US" dirty="0" err="1" smtClean="0"/>
              <a:t>Cerebellar</a:t>
            </a:r>
            <a:r>
              <a:rPr lang="en-US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dirty="0" smtClean="0"/>
              <a:t>Solitary</a:t>
            </a:r>
            <a:r>
              <a:rPr lang="en-US" baseline="0" dirty="0" smtClean="0"/>
              <a:t> Tract and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Medial Longitudinal Fasciculus</a:t>
            </a:r>
          </a:p>
          <a:p>
            <a:pPr marL="228600" indent="-228600">
              <a:buAutoNum type="arabicPeriod"/>
            </a:pPr>
            <a:r>
              <a:rPr lang="en-US" dirty="0" smtClean="0"/>
              <a:t> Spinal Trigeminal Nucleus</a:t>
            </a:r>
            <a:r>
              <a:rPr lang="en-US" baseline="0" dirty="0" smtClean="0"/>
              <a:t> and Tract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baseline="0" dirty="0" smtClean="0"/>
              <a:t>Midbrain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Corticospinal</a:t>
            </a:r>
            <a:r>
              <a:rPr lang="en-US" baseline="0" dirty="0" smtClean="0"/>
              <a:t> Tract/ Cerebral Peduncle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Spinothalamic</a:t>
            </a:r>
            <a:r>
              <a:rPr lang="en-US" baseline="0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Medial </a:t>
            </a:r>
            <a:r>
              <a:rPr lang="en-US" baseline="0" dirty="0" err="1" smtClean="0"/>
              <a:t>Lemniscus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Pineal Gland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Red Nucleus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Pulvinar</a:t>
            </a:r>
            <a:r>
              <a:rPr lang="en-US" baseline="0" dirty="0" smtClean="0"/>
              <a:t> Thalamus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</a:t>
            </a:r>
            <a:r>
              <a:rPr lang="en-US" baseline="0" dirty="0" err="1" smtClean="0"/>
              <a:t>Commisure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Medial </a:t>
            </a:r>
            <a:r>
              <a:rPr lang="en-US" baseline="0" dirty="0" err="1" smtClean="0"/>
              <a:t>Geniculate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Lateral </a:t>
            </a:r>
            <a:r>
              <a:rPr lang="en-US" baseline="0" dirty="0" err="1" smtClean="0"/>
              <a:t>Geniculate</a:t>
            </a:r>
            <a:r>
              <a:rPr lang="en-US" baseline="0" dirty="0" smtClean="0"/>
              <a:t>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Rostral</a:t>
            </a:r>
            <a:r>
              <a:rPr lang="en-US" baseline="0" dirty="0" smtClean="0"/>
              <a:t> Pons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Cerebral Aqueduct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Longitudinal Fasciculus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Corticospinal</a:t>
            </a:r>
            <a:r>
              <a:rPr lang="en-US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</a:t>
            </a:r>
            <a:r>
              <a:rPr lang="en-US" dirty="0" err="1" smtClean="0"/>
              <a:t>Lemniscus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Spinothalamic</a:t>
            </a:r>
            <a:r>
              <a:rPr lang="en-US" baseline="0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Superior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Middle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Medulla</a:t>
            </a:r>
          </a:p>
          <a:p>
            <a:pPr marL="228600" indent="-228600">
              <a:buAutoNum type="arabicPeriod"/>
            </a:pPr>
            <a:r>
              <a:rPr lang="en-US" dirty="0" smtClean="0"/>
              <a:t>Pyramid (</a:t>
            </a:r>
            <a:r>
              <a:rPr lang="en-US" dirty="0" err="1" smtClean="0"/>
              <a:t>Corticospinal</a:t>
            </a:r>
            <a:r>
              <a:rPr lang="en-US" baseline="0" dirty="0" smtClean="0"/>
              <a:t> Tract)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Spinothalamic</a:t>
            </a:r>
            <a:r>
              <a:rPr lang="en-US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</a:t>
            </a:r>
            <a:r>
              <a:rPr lang="en-US" dirty="0" err="1" smtClean="0"/>
              <a:t>Lemniscus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Nucleus</a:t>
            </a:r>
            <a:r>
              <a:rPr lang="en-US" baseline="0" dirty="0" smtClean="0"/>
              <a:t> Ambiguous (CN IX, X, XI)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Hypoglossal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Dorsal Motor Nucleus of </a:t>
            </a:r>
            <a:r>
              <a:rPr lang="en-US" baseline="0" dirty="0" err="1" smtClean="0"/>
              <a:t>Vagus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Spinal Trigeminal Nucleus and Tract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Fourth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Solitary Nucleus and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Inferior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dirty="0" smtClean="0"/>
              <a:t>Vestibular Nuclei</a:t>
            </a:r>
          </a:p>
          <a:p>
            <a:pPr marL="228600" indent="-228600">
              <a:buAutoNum type="arabicPeriod"/>
            </a:pPr>
            <a:r>
              <a:rPr lang="en-US" dirty="0" smtClean="0"/>
              <a:t>Inferior </a:t>
            </a:r>
            <a:r>
              <a:rPr lang="en-US" dirty="0" err="1" smtClean="0"/>
              <a:t>Olivary</a:t>
            </a:r>
            <a:r>
              <a:rPr lang="en-US" dirty="0" smtClean="0"/>
              <a:t> Complex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Medulla</a:t>
            </a:r>
          </a:p>
          <a:p>
            <a:pPr marL="228600" indent="-228600">
              <a:buAutoNum type="arabicPeriod"/>
            </a:pPr>
            <a:r>
              <a:rPr lang="en-US" dirty="0" smtClean="0"/>
              <a:t>Pyramid (</a:t>
            </a:r>
            <a:r>
              <a:rPr lang="en-US" dirty="0" err="1" smtClean="0"/>
              <a:t>Corticospinal</a:t>
            </a:r>
            <a:r>
              <a:rPr lang="en-US" baseline="0" dirty="0" smtClean="0"/>
              <a:t> Tract)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Spinothalamic</a:t>
            </a:r>
            <a:r>
              <a:rPr lang="en-US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Gracile</a:t>
            </a:r>
            <a:r>
              <a:rPr lang="en-US" dirty="0" smtClean="0"/>
              <a:t> Nucleus and </a:t>
            </a:r>
            <a:r>
              <a:rPr lang="en-US" dirty="0" err="1" smtClean="0"/>
              <a:t>Fasciulus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Cuneate</a:t>
            </a:r>
            <a:r>
              <a:rPr lang="en-US" dirty="0" smtClean="0"/>
              <a:t> Nucleus and Fasciculus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</a:t>
            </a:r>
            <a:r>
              <a:rPr lang="en-US" dirty="0" err="1" smtClean="0"/>
              <a:t>Lemniscus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Internal </a:t>
            </a:r>
            <a:r>
              <a:rPr lang="en-US" dirty="0" err="1" smtClean="0"/>
              <a:t>Arcuate</a:t>
            </a:r>
            <a:r>
              <a:rPr lang="en-US" baseline="0" dirty="0" smtClean="0"/>
              <a:t> Fibers</a:t>
            </a:r>
          </a:p>
          <a:p>
            <a:pPr marL="228600" indent="-228600">
              <a:buAutoNum type="arabicPeriod"/>
            </a:pPr>
            <a:r>
              <a:rPr lang="en-US" dirty="0" smtClean="0"/>
              <a:t>Solitary Nucleus and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Hypoglossal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Dorsal Motor Nucleus of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Vagus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Spinal Trigeminal Nucleus and Tract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Transverse</a:t>
            </a:r>
            <a:r>
              <a:rPr lang="en-US" baseline="0" dirty="0" smtClean="0"/>
              <a:t> Temporal </a:t>
            </a:r>
            <a:r>
              <a:rPr lang="en-US" baseline="0" dirty="0" err="1" smtClean="0"/>
              <a:t>Gyri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Pons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Corticospinal</a:t>
            </a:r>
            <a:r>
              <a:rPr lang="en-US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Spinothalamic</a:t>
            </a:r>
            <a:r>
              <a:rPr lang="en-US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</a:t>
            </a:r>
            <a:r>
              <a:rPr lang="en-US" dirty="0" err="1" smtClean="0"/>
              <a:t>Lemniscus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Trigeminal</a:t>
            </a:r>
            <a:r>
              <a:rPr lang="en-US" baseline="0" dirty="0" smtClean="0"/>
              <a:t> Motor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Trigeminal </a:t>
            </a:r>
            <a:r>
              <a:rPr lang="en-US" baseline="0" dirty="0" err="1" smtClean="0"/>
              <a:t>Senesory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Fourth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Central Grey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Medial Longitudinal Fasciculus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Superior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Midbrain</a:t>
            </a:r>
          </a:p>
          <a:p>
            <a:pPr marL="228600" indent="-228600">
              <a:buAutoNum type="arabicPeriod"/>
            </a:pPr>
            <a:r>
              <a:rPr lang="en-US" dirty="0" smtClean="0"/>
              <a:t>Cerebrospinal</a:t>
            </a:r>
            <a:r>
              <a:rPr lang="en-US" baseline="0" dirty="0" smtClean="0"/>
              <a:t> Tract/ cerebral Peduncle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Spinothalamic</a:t>
            </a:r>
            <a:r>
              <a:rPr lang="en-US" baseline="0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Medial </a:t>
            </a:r>
            <a:r>
              <a:rPr lang="en-US" baseline="0" dirty="0" err="1" smtClean="0"/>
              <a:t>Lemniscus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Trochlear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Cerebral Aqueduct</a:t>
            </a:r>
          </a:p>
          <a:p>
            <a:pPr marL="228600" indent="-228600">
              <a:buAutoNum type="arabicPeriod"/>
            </a:pPr>
            <a:r>
              <a:rPr lang="en-US" dirty="0" smtClean="0"/>
              <a:t>Inferior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colliculus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Medial Longitudinal Fasciculus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Interpeduncular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Fossa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Substantia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Nigra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None/>
            </a:pPr>
            <a:r>
              <a:rPr lang="en-US" dirty="0" smtClean="0"/>
              <a:t>Cerebellum</a:t>
            </a:r>
          </a:p>
          <a:p>
            <a:pPr marL="228600" indent="-228600">
              <a:buAutoNum type="arabicPeriod"/>
            </a:pPr>
            <a:r>
              <a:rPr lang="en-US" dirty="0" smtClean="0"/>
              <a:t>Dentate </a:t>
            </a:r>
            <a:r>
              <a:rPr lang="en-US" dirty="0" smtClean="0"/>
              <a:t>Nucleus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Globose</a:t>
            </a:r>
            <a:r>
              <a:rPr lang="en-US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Fastigial</a:t>
            </a:r>
            <a:r>
              <a:rPr lang="en-US" dirty="0" smtClean="0"/>
              <a:t>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Midbrain</a:t>
            </a:r>
          </a:p>
          <a:p>
            <a:pPr marL="228600" indent="-228600">
              <a:buAutoNum type="arabicPeriod"/>
            </a:pPr>
            <a:r>
              <a:rPr lang="en-US" dirty="0" smtClean="0"/>
              <a:t>Cerebral Aqueduct</a:t>
            </a:r>
          </a:p>
          <a:p>
            <a:pPr marL="228600" indent="-228600">
              <a:buAutoNum type="arabicPeriod"/>
            </a:pPr>
            <a:r>
              <a:rPr lang="en-US" dirty="0" smtClean="0"/>
              <a:t>Red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</a:t>
            </a:r>
            <a:r>
              <a:rPr lang="en-US" dirty="0" err="1" smtClean="0"/>
              <a:t>Lemniscus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Corticospinal</a:t>
            </a:r>
            <a:r>
              <a:rPr lang="en-US" dirty="0" smtClean="0"/>
              <a:t>/</a:t>
            </a:r>
            <a:r>
              <a:rPr lang="en-US" dirty="0" err="1" smtClean="0"/>
              <a:t>corticobulbar</a:t>
            </a:r>
            <a:r>
              <a:rPr lang="en-US" dirty="0" smtClean="0"/>
              <a:t> tract/cerebral peduncle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Substantia</a:t>
            </a:r>
            <a:r>
              <a:rPr lang="en-US" dirty="0" smtClean="0"/>
              <a:t> </a:t>
            </a:r>
            <a:r>
              <a:rPr lang="en-US" dirty="0" err="1" smtClean="0"/>
              <a:t>Nigra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Occulomotor</a:t>
            </a:r>
            <a:r>
              <a:rPr lang="en-US" dirty="0" smtClean="0"/>
              <a:t> Nuclei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Spinothalamic</a:t>
            </a:r>
            <a:r>
              <a:rPr lang="en-US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Longitudinal Fasciculus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</a:t>
            </a:r>
            <a:r>
              <a:rPr lang="en-US" dirty="0" err="1" smtClean="0"/>
              <a:t>Geniculate</a:t>
            </a:r>
            <a:r>
              <a:rPr lang="en-US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Lateral </a:t>
            </a:r>
            <a:r>
              <a:rPr lang="en-US" dirty="0" err="1" smtClean="0"/>
              <a:t>Geniculate</a:t>
            </a:r>
            <a:r>
              <a:rPr lang="en-US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 </a:t>
            </a:r>
            <a:r>
              <a:rPr lang="en-US" baseline="0" dirty="0" err="1" smtClean="0"/>
              <a:t>Pulvinar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Superior </a:t>
            </a:r>
            <a:r>
              <a:rPr lang="en-US" dirty="0" err="1" smtClean="0"/>
              <a:t>Colliculus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Medulla</a:t>
            </a:r>
          </a:p>
          <a:p>
            <a:pPr marL="228600" indent="-228600">
              <a:buAutoNum type="arabicPeriod"/>
            </a:pPr>
            <a:r>
              <a:rPr lang="en-US" dirty="0" smtClean="0"/>
              <a:t>Dorsal Motor Nucleus of </a:t>
            </a:r>
            <a:r>
              <a:rPr lang="en-US" dirty="0" err="1" smtClean="0"/>
              <a:t>Vagus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Hypoglossal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Solitary Nucleus and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</a:t>
            </a:r>
            <a:r>
              <a:rPr lang="en-US" dirty="0" err="1" smtClean="0"/>
              <a:t>Lemniscus</a:t>
            </a: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 smtClean="0"/>
              <a:t>Medial Longitudinal Fasciculus</a:t>
            </a:r>
          </a:p>
          <a:p>
            <a:pPr marL="228600" indent="-228600">
              <a:buAutoNum type="arabicPeriod"/>
            </a:pPr>
            <a:r>
              <a:rPr lang="en-US" dirty="0" smtClean="0"/>
              <a:t>Nucleus Ambiguous</a:t>
            </a:r>
          </a:p>
          <a:p>
            <a:pPr marL="228600" indent="-228600">
              <a:buAutoNum type="arabicPeriod"/>
            </a:pPr>
            <a:r>
              <a:rPr lang="en-US" dirty="0" smtClean="0"/>
              <a:t>Spinal Trigeminal Tract and Nucleus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Cuneate</a:t>
            </a:r>
            <a:r>
              <a:rPr lang="en-US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Gracile</a:t>
            </a:r>
            <a:r>
              <a:rPr lang="en-US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 </a:t>
            </a:r>
            <a:r>
              <a:rPr lang="en-US" dirty="0" err="1" smtClean="0"/>
              <a:t>Spinothalamic</a:t>
            </a:r>
            <a:r>
              <a:rPr lang="en-US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Pyramid (</a:t>
            </a:r>
            <a:r>
              <a:rPr lang="en-US" dirty="0" err="1" smtClean="0"/>
              <a:t>Corticospinal</a:t>
            </a:r>
            <a:r>
              <a:rPr lang="en-US" baseline="0" dirty="0" smtClean="0"/>
              <a:t> Tract)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Medulla</a:t>
            </a:r>
            <a:r>
              <a:rPr lang="en-US" baseline="0" dirty="0" smtClean="0"/>
              <a:t> (Medulla-Pons Junction)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4</a:t>
            </a:r>
            <a:r>
              <a:rPr lang="en-US" baseline="30000" dirty="0" smtClean="0"/>
              <a:t>th</a:t>
            </a:r>
            <a:r>
              <a:rPr lang="en-US" baseline="0" dirty="0" smtClean="0"/>
              <a:t> Ventricle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Longitudinal Fasciculus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Abducens</a:t>
            </a:r>
            <a:r>
              <a:rPr lang="en-US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Facial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</a:t>
            </a:r>
            <a:r>
              <a:rPr lang="en-US" dirty="0" err="1" smtClean="0"/>
              <a:t>Lemniscus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Spinothalamic</a:t>
            </a:r>
            <a:r>
              <a:rPr lang="en-US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Pyramids</a:t>
            </a:r>
          </a:p>
          <a:p>
            <a:pPr marL="228600" indent="-228600">
              <a:buAutoNum type="arabicPeriod"/>
            </a:pPr>
            <a:r>
              <a:rPr lang="en-US" dirty="0" smtClean="0"/>
              <a:t>Superior </a:t>
            </a:r>
            <a:r>
              <a:rPr lang="en-US" dirty="0" err="1" smtClean="0"/>
              <a:t>Cerebellar</a:t>
            </a:r>
            <a:r>
              <a:rPr lang="en-US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dirty="0" smtClean="0"/>
              <a:t>Inferior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dirty="0" smtClean="0"/>
              <a:t> Spinal Trigeminal</a:t>
            </a:r>
            <a:r>
              <a:rPr lang="en-US" baseline="0" dirty="0" smtClean="0"/>
              <a:t> Nucleus and Tract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Solitary Nucleus and Tract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Pons</a:t>
            </a:r>
          </a:p>
          <a:p>
            <a:pPr marL="228600" indent="-228600">
              <a:buAutoNum type="arabicPeriod"/>
            </a:pPr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Ventricle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Abducens</a:t>
            </a:r>
            <a:r>
              <a:rPr lang="en-US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Vestibular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Facial Motor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</a:t>
            </a:r>
            <a:r>
              <a:rPr lang="en-US" dirty="0" err="1" smtClean="0"/>
              <a:t>Lemniscus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Corticospinal</a:t>
            </a:r>
            <a:r>
              <a:rPr lang="en-US" baseline="0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Spinothalamic</a:t>
            </a:r>
            <a:r>
              <a:rPr lang="en-US" baseline="0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Spinal Trigeminal</a:t>
            </a:r>
            <a:r>
              <a:rPr lang="en-US" baseline="0" dirty="0" smtClean="0"/>
              <a:t> Nucleus and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Trigeminal Motor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Superior </a:t>
            </a:r>
            <a:r>
              <a:rPr lang="en-US" dirty="0" err="1" smtClean="0"/>
              <a:t>Cerebellar</a:t>
            </a:r>
            <a:r>
              <a:rPr lang="en-US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dirty="0" smtClean="0"/>
              <a:t>Middle </a:t>
            </a:r>
            <a:r>
              <a:rPr lang="en-US" dirty="0" err="1" smtClean="0"/>
              <a:t>Cerebellar</a:t>
            </a:r>
            <a:r>
              <a:rPr lang="en-US" baseline="0" dirty="0" smtClean="0"/>
              <a:t> Peduncle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Body of the Fornix</a:t>
            </a:r>
          </a:p>
          <a:p>
            <a:pPr marL="228600" indent="-228600">
              <a:buAutoNum type="arabicPeriod"/>
            </a:pPr>
            <a:r>
              <a:rPr lang="en-US" dirty="0" smtClean="0"/>
              <a:t>Septum </a:t>
            </a:r>
            <a:r>
              <a:rPr lang="en-US" dirty="0" err="1" smtClean="0"/>
              <a:t>Pellucidum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Genu</a:t>
            </a:r>
            <a:r>
              <a:rPr lang="en-US" dirty="0" smtClean="0"/>
              <a:t> of Corpus </a:t>
            </a:r>
            <a:r>
              <a:rPr lang="en-US" dirty="0" err="1" smtClean="0"/>
              <a:t>Callosum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Body</a:t>
            </a:r>
            <a:r>
              <a:rPr lang="en-US" baseline="0" dirty="0" smtClean="0"/>
              <a:t> of Corpus </a:t>
            </a:r>
            <a:r>
              <a:rPr lang="en-US" baseline="0" dirty="0" err="1" smtClean="0"/>
              <a:t>Callosum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Splenium</a:t>
            </a:r>
            <a:r>
              <a:rPr lang="en-US" baseline="0" dirty="0" smtClean="0"/>
              <a:t> of Corpus </a:t>
            </a:r>
            <a:r>
              <a:rPr lang="en-US" baseline="0" dirty="0" err="1" smtClean="0"/>
              <a:t>Callosum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Hypothalamic </a:t>
            </a:r>
            <a:r>
              <a:rPr lang="en-US" dirty="0" err="1" smtClean="0"/>
              <a:t>Sulcus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Mammillary</a:t>
            </a:r>
            <a:r>
              <a:rPr lang="en-US" dirty="0" smtClean="0"/>
              <a:t> Body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Infundibular</a:t>
            </a:r>
            <a:r>
              <a:rPr lang="en-US" dirty="0" smtClean="0"/>
              <a:t> Recess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Infundibulum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Optic</a:t>
            </a:r>
            <a:r>
              <a:rPr lang="en-US" baseline="0" dirty="0" smtClean="0"/>
              <a:t> Chiasm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Supraoptic</a:t>
            </a:r>
            <a:r>
              <a:rPr lang="en-US" baseline="0" dirty="0" smtClean="0"/>
              <a:t> Recess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Lamina </a:t>
            </a:r>
            <a:r>
              <a:rPr lang="en-US" baseline="0" dirty="0" err="1" smtClean="0"/>
              <a:t>Terminalis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Anterior </a:t>
            </a:r>
            <a:r>
              <a:rPr lang="en-US" baseline="0" dirty="0" err="1" smtClean="0"/>
              <a:t>Commisure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Column of Fornix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Interventricular</a:t>
            </a:r>
            <a:r>
              <a:rPr lang="en-US" baseline="0" dirty="0" smtClean="0"/>
              <a:t> Foramen (Foramen of </a:t>
            </a:r>
            <a:r>
              <a:rPr lang="en-US" baseline="0" dirty="0" err="1" smtClean="0"/>
              <a:t>Monro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Mammillary</a:t>
            </a:r>
            <a:r>
              <a:rPr lang="en-US" baseline="0" dirty="0" smtClean="0"/>
              <a:t> Bodies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Columns of the Fornix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Body of the Fornix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Crus</a:t>
            </a:r>
            <a:r>
              <a:rPr lang="en-US" baseline="0" dirty="0" smtClean="0"/>
              <a:t> of the Fornix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Fimbria</a:t>
            </a:r>
            <a:r>
              <a:rPr lang="en-US" dirty="0" smtClean="0"/>
              <a:t> of the Hippocampus/Fornix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Alveus</a:t>
            </a:r>
            <a:r>
              <a:rPr lang="en-US" baseline="0" dirty="0" smtClean="0"/>
              <a:t> of the hippocampus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Hippocampus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Inferior Frontal </a:t>
            </a:r>
            <a:r>
              <a:rPr lang="en-US" dirty="0" err="1" smtClean="0"/>
              <a:t>Gyrus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Inferior Frontal </a:t>
            </a:r>
            <a:r>
              <a:rPr lang="en-US" dirty="0" err="1" smtClean="0"/>
              <a:t>Sulcus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Middle Frontal </a:t>
            </a:r>
            <a:r>
              <a:rPr lang="en-US" dirty="0" err="1" smtClean="0"/>
              <a:t>Gyrus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Superior Frontal </a:t>
            </a:r>
            <a:r>
              <a:rPr lang="en-US" dirty="0" err="1" smtClean="0"/>
              <a:t>Sulcus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Precentral</a:t>
            </a:r>
            <a:r>
              <a:rPr lang="en-US" dirty="0" smtClean="0"/>
              <a:t> </a:t>
            </a:r>
            <a:r>
              <a:rPr lang="en-US" dirty="0" err="1" smtClean="0"/>
              <a:t>Gyrus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Central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Postcentral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Precentral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Postcentral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Suprmarginal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Angular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Interparietal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Sulcus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Pineal Gland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Pulvinar</a:t>
            </a:r>
            <a:r>
              <a:rPr lang="en-US" dirty="0" smtClean="0"/>
              <a:t> Thalamus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</a:t>
            </a:r>
            <a:r>
              <a:rPr lang="en-US" dirty="0" err="1" smtClean="0"/>
              <a:t>Geniculate</a:t>
            </a:r>
            <a:r>
              <a:rPr lang="en-US" dirty="0" smtClean="0"/>
              <a:t> Body/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Lateral </a:t>
            </a:r>
            <a:r>
              <a:rPr lang="en-US" dirty="0" err="1" smtClean="0"/>
              <a:t>Geniculate</a:t>
            </a:r>
            <a:r>
              <a:rPr lang="en-US" baseline="0" dirty="0" smtClean="0"/>
              <a:t> Body/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Frontal Pole</a:t>
            </a:r>
          </a:p>
          <a:p>
            <a:pPr marL="228600" indent="-228600">
              <a:buAutoNum type="arabicPeriod"/>
            </a:pPr>
            <a:r>
              <a:rPr lang="en-US" dirty="0" smtClean="0"/>
              <a:t>Temporal Pole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Infundibulum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Mammillary</a:t>
            </a:r>
            <a:r>
              <a:rPr lang="en-US" dirty="0" smtClean="0"/>
              <a:t> Body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Substantia</a:t>
            </a:r>
            <a:r>
              <a:rPr lang="en-US" dirty="0" smtClean="0"/>
              <a:t> </a:t>
            </a:r>
            <a:r>
              <a:rPr lang="en-US" dirty="0" err="1" smtClean="0"/>
              <a:t>Nigra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Occipital Pole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Cingulate</a:t>
            </a:r>
            <a:r>
              <a:rPr lang="en-US" dirty="0" smtClean="0"/>
              <a:t> </a:t>
            </a:r>
            <a:r>
              <a:rPr lang="en-US" dirty="0" err="1" smtClean="0"/>
              <a:t>Gyrus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Body of Corpus </a:t>
            </a:r>
            <a:r>
              <a:rPr lang="en-US" dirty="0" err="1" smtClean="0"/>
              <a:t>Callosum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Lateral </a:t>
            </a:r>
            <a:r>
              <a:rPr lang="en-US" dirty="0" err="1" smtClean="0"/>
              <a:t>Ventrical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Septum </a:t>
            </a:r>
            <a:r>
              <a:rPr lang="en-US" dirty="0" err="1" smtClean="0"/>
              <a:t>Pellucidum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Anterior Limb of Internal Capsule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Insula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Claustrum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Putamen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Extreme Capsule</a:t>
            </a:r>
          </a:p>
          <a:p>
            <a:pPr marL="228600" indent="-228600">
              <a:buAutoNum type="arabicPeriod"/>
            </a:pPr>
            <a:r>
              <a:rPr lang="en-US" dirty="0" smtClean="0"/>
              <a:t>External Capsule</a:t>
            </a:r>
          </a:p>
          <a:p>
            <a:pPr marL="228600" indent="-228600">
              <a:buAutoNum type="arabicPeriod"/>
            </a:pPr>
            <a:r>
              <a:rPr lang="en-US" dirty="0" smtClean="0"/>
              <a:t>Head</a:t>
            </a:r>
            <a:r>
              <a:rPr lang="en-US" baseline="0" dirty="0" smtClean="0"/>
              <a:t> of Caudate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Thalamus</a:t>
            </a:r>
          </a:p>
          <a:p>
            <a:pPr marL="228600" indent="-228600">
              <a:buAutoNum type="arabicPeriod"/>
            </a:pPr>
            <a:r>
              <a:rPr lang="en-US" dirty="0" smtClean="0"/>
              <a:t>Hypothalamus</a:t>
            </a:r>
          </a:p>
          <a:p>
            <a:pPr marL="228600" indent="-228600">
              <a:buAutoNum type="arabicPeriod"/>
            </a:pPr>
            <a:r>
              <a:rPr lang="en-US" dirty="0" smtClean="0"/>
              <a:t>Body of Fornix</a:t>
            </a:r>
          </a:p>
          <a:p>
            <a:pPr marL="228600" indent="-228600">
              <a:buAutoNum type="arabicPeriod"/>
            </a:pPr>
            <a:r>
              <a:rPr lang="en-US" dirty="0" smtClean="0"/>
              <a:t>Septum </a:t>
            </a:r>
            <a:r>
              <a:rPr lang="en-US" dirty="0" err="1" smtClean="0"/>
              <a:t>Pellucidum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Massa </a:t>
            </a:r>
            <a:r>
              <a:rPr lang="en-US" dirty="0" err="1" smtClean="0"/>
              <a:t>Intermedia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Choroid Plexus of 3</a:t>
            </a:r>
            <a:r>
              <a:rPr lang="en-US" baseline="30000" dirty="0" smtClean="0"/>
              <a:t>rd</a:t>
            </a:r>
            <a:r>
              <a:rPr lang="en-US" dirty="0" smtClean="0"/>
              <a:t> Ventricle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Stria</a:t>
            </a:r>
            <a:r>
              <a:rPr lang="en-US" dirty="0" smtClean="0"/>
              <a:t> </a:t>
            </a:r>
            <a:r>
              <a:rPr lang="en-US" dirty="0" err="1" smtClean="0"/>
              <a:t>Medullaris</a:t>
            </a:r>
            <a:r>
              <a:rPr lang="en-US" dirty="0" smtClean="0"/>
              <a:t> Thalami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Suprapineal</a:t>
            </a:r>
            <a:r>
              <a:rPr lang="en-US" dirty="0" smtClean="0"/>
              <a:t> </a:t>
            </a:r>
            <a:r>
              <a:rPr lang="en-US" dirty="0" err="1" smtClean="0"/>
              <a:t>Reces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Pineal</a:t>
            </a:r>
          </a:p>
          <a:p>
            <a:pPr marL="228600" indent="-228600">
              <a:buAutoNum type="arabicPeriod"/>
            </a:pPr>
            <a:r>
              <a:rPr lang="en-US" dirty="0" smtClean="0"/>
              <a:t>Posterior </a:t>
            </a:r>
            <a:r>
              <a:rPr lang="en-US" dirty="0" err="1" smtClean="0"/>
              <a:t>Commissure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 Pituitary Gland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Septum </a:t>
            </a:r>
            <a:r>
              <a:rPr lang="en-US" dirty="0" err="1" smtClean="0"/>
              <a:t>Pellucidum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Column</a:t>
            </a:r>
            <a:r>
              <a:rPr lang="en-US" baseline="0" dirty="0" smtClean="0"/>
              <a:t> of Fornix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Head of Caudate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Limb of Internal Capsule</a:t>
            </a:r>
          </a:p>
          <a:p>
            <a:pPr marL="228600" indent="-228600">
              <a:buAutoNum type="arabicPeriod"/>
            </a:pPr>
            <a:r>
              <a:rPr lang="en-US" dirty="0" smtClean="0"/>
              <a:t>Extreme Capsule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Claustrum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Putamen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Anterior </a:t>
            </a:r>
            <a:r>
              <a:rPr lang="en-US" dirty="0" err="1" smtClean="0"/>
              <a:t>Commissure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Globus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Pallidus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External Capsule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Corona </a:t>
            </a:r>
            <a:r>
              <a:rPr lang="en-US" baseline="0" dirty="0" err="1" smtClean="0"/>
              <a:t>Radiata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Anterior Tubercle</a:t>
            </a:r>
            <a:r>
              <a:rPr lang="en-US" baseline="0" dirty="0" smtClean="0"/>
              <a:t> of the Thalamus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External Capsule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Extreme Capsule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Claustrum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Putamen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Amygdala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3</a:t>
            </a:r>
            <a:r>
              <a:rPr lang="en-US" baseline="30000" dirty="0" smtClean="0"/>
              <a:t>rd</a:t>
            </a:r>
            <a:r>
              <a:rPr lang="en-US" baseline="0" dirty="0" smtClean="0"/>
              <a:t>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Column of the Fornix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Internal and External </a:t>
            </a:r>
            <a:r>
              <a:rPr lang="en-US" baseline="0" dirty="0" err="1" smtClean="0"/>
              <a:t>Globus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Pallidus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 Internal Capsule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Head of Caudate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Septum </a:t>
            </a:r>
            <a:r>
              <a:rPr lang="en-US" dirty="0" err="1" smtClean="0"/>
              <a:t>Pellucidum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Body of Fornix</a:t>
            </a:r>
          </a:p>
          <a:p>
            <a:pPr marL="228600" indent="-228600">
              <a:buAutoNum type="arabicPeriod"/>
            </a:pPr>
            <a:r>
              <a:rPr lang="en-US" dirty="0" smtClean="0"/>
              <a:t>Anterior Nucleus of Thalamus</a:t>
            </a:r>
          </a:p>
          <a:p>
            <a:pPr marL="228600" indent="-228600">
              <a:buAutoNum type="arabicPeriod"/>
            </a:pPr>
            <a:r>
              <a:rPr lang="en-US" dirty="0" smtClean="0"/>
              <a:t>Body of Caudate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Thalamus</a:t>
            </a:r>
          </a:p>
          <a:p>
            <a:pPr marL="228600" indent="-228600">
              <a:buAutoNum type="arabicPeriod"/>
            </a:pPr>
            <a:r>
              <a:rPr lang="en-US" dirty="0" smtClean="0"/>
              <a:t>External Capsule</a:t>
            </a:r>
          </a:p>
          <a:p>
            <a:pPr marL="228600" indent="-228600">
              <a:buAutoNum type="arabicPeriod"/>
            </a:pPr>
            <a:r>
              <a:rPr lang="en-US" dirty="0" smtClean="0"/>
              <a:t>Thalamus</a:t>
            </a:r>
          </a:p>
          <a:p>
            <a:pPr marL="228600" indent="-228600">
              <a:buAutoNum type="arabicPeriod"/>
            </a:pPr>
            <a:r>
              <a:rPr lang="en-US" dirty="0" smtClean="0"/>
              <a:t>Inferior Horn of Lateral Ventricle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Hippocampal</a:t>
            </a:r>
            <a:r>
              <a:rPr lang="en-US" dirty="0" smtClean="0"/>
              <a:t> Formation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Mammillary</a:t>
            </a:r>
            <a:r>
              <a:rPr lang="en-US" baseline="0" dirty="0" smtClean="0"/>
              <a:t> Body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Amygadala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Genu</a:t>
            </a:r>
            <a:r>
              <a:rPr lang="en-US" baseline="0" dirty="0" smtClean="0"/>
              <a:t> of Corpus </a:t>
            </a:r>
            <a:r>
              <a:rPr lang="en-US" baseline="0" dirty="0" err="1" smtClean="0"/>
              <a:t>Callosum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Anterior Horn of Lateral Ventricle</a:t>
            </a:r>
          </a:p>
          <a:p>
            <a:pPr marL="228600" indent="-228600">
              <a:buAutoNum type="arabicPeriod"/>
            </a:pPr>
            <a:r>
              <a:rPr lang="en-US" dirty="0" smtClean="0"/>
              <a:t>Body of Fornix</a:t>
            </a:r>
          </a:p>
          <a:p>
            <a:pPr marL="228600" indent="-228600">
              <a:buAutoNum type="arabicPeriod"/>
            </a:pPr>
            <a:r>
              <a:rPr lang="en-US" dirty="0" smtClean="0"/>
              <a:t>Anterior Tubercle of thalamus</a:t>
            </a:r>
          </a:p>
          <a:p>
            <a:pPr marL="228600" indent="-228600">
              <a:buAutoNum type="arabicPeriod"/>
            </a:pPr>
            <a:r>
              <a:rPr lang="en-US" dirty="0" smtClean="0"/>
              <a:t>Corona </a:t>
            </a:r>
            <a:r>
              <a:rPr lang="en-US" dirty="0" err="1" smtClean="0"/>
              <a:t>Radiata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Thalamus</a:t>
            </a:r>
          </a:p>
          <a:p>
            <a:pPr marL="228600" indent="-228600">
              <a:buAutoNum type="arabicPeriod"/>
            </a:pPr>
            <a:r>
              <a:rPr lang="en-US" dirty="0" smtClean="0"/>
              <a:t>Thalamus</a:t>
            </a:r>
          </a:p>
          <a:p>
            <a:pPr marL="228600" indent="-228600">
              <a:buAutoNum type="arabicPeriod"/>
            </a:pPr>
            <a:r>
              <a:rPr lang="en-US" dirty="0" smtClean="0"/>
              <a:t>Tail of Caudate Nucleus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Crus</a:t>
            </a:r>
            <a:r>
              <a:rPr lang="en-US" baseline="0" dirty="0" smtClean="0"/>
              <a:t> of Fornix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Splenium</a:t>
            </a:r>
            <a:r>
              <a:rPr lang="en-US" baseline="0" dirty="0" smtClean="0"/>
              <a:t> of Corpus </a:t>
            </a:r>
            <a:r>
              <a:rPr lang="en-US" baseline="0" dirty="0" err="1" smtClean="0"/>
              <a:t>Callosum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Lateral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Nucleus of Thalamus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Head of Caudate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Body of Corpus </a:t>
            </a:r>
            <a:r>
              <a:rPr lang="en-US" dirty="0" err="1" smtClean="0"/>
              <a:t>Callosum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Corona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Radiata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Posterior Limp of Internal Capsule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Extreme Capsule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3</a:t>
            </a:r>
            <a:r>
              <a:rPr lang="en-US" baseline="30000" dirty="0" smtClean="0"/>
              <a:t>rd</a:t>
            </a:r>
            <a:r>
              <a:rPr lang="en-US" baseline="0" dirty="0" smtClean="0"/>
              <a:t> Ventricle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Interpeduncular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Fossa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Internal </a:t>
            </a:r>
            <a:r>
              <a:rPr lang="en-US" baseline="0" dirty="0" err="1" smtClean="0"/>
              <a:t>Globus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Pallidus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External </a:t>
            </a:r>
            <a:r>
              <a:rPr lang="en-US" baseline="0" dirty="0" err="1" smtClean="0"/>
              <a:t>Globus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Pallidus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Claustrum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Insula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Putamen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Corona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Radiata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Body of Corpus </a:t>
            </a:r>
            <a:r>
              <a:rPr lang="en-US" baseline="0" dirty="0" err="1" smtClean="0"/>
              <a:t>Callosum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3</a:t>
            </a:r>
            <a:r>
              <a:rPr lang="en-US" baseline="30000" dirty="0" smtClean="0"/>
              <a:t>rd</a:t>
            </a:r>
            <a:r>
              <a:rPr lang="en-US" baseline="0" dirty="0" smtClean="0"/>
              <a:t> Ventricle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Putamen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Extreme Capsule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Claustrum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External Capsule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Gyrus</a:t>
            </a:r>
            <a:r>
              <a:rPr lang="en-US" dirty="0" smtClean="0"/>
              <a:t> Rectus</a:t>
            </a:r>
          </a:p>
          <a:p>
            <a:pPr marL="228600" indent="-228600">
              <a:buAutoNum type="arabicPeriod"/>
            </a:pPr>
            <a:r>
              <a:rPr lang="en-US" dirty="0" smtClean="0"/>
              <a:t>Olfactory </a:t>
            </a:r>
            <a:r>
              <a:rPr lang="en-US" dirty="0" err="1" smtClean="0"/>
              <a:t>Sulcus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Orbital </a:t>
            </a:r>
            <a:r>
              <a:rPr lang="en-US" dirty="0" err="1" smtClean="0"/>
              <a:t>Gyri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Orbital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Sulci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Uncus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Inferior Temporal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Parahippocampal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Collateral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Occipitotemporal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Gyri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Lingual </a:t>
            </a:r>
            <a:r>
              <a:rPr lang="en-US" baseline="0" dirty="0" err="1" smtClean="0"/>
              <a:t>Gyrus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Fimbria</a:t>
            </a:r>
            <a:r>
              <a:rPr lang="en-US" baseline="0" dirty="0" smtClean="0"/>
              <a:t> of Fornix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Crus</a:t>
            </a:r>
            <a:r>
              <a:rPr lang="en-US" baseline="0" dirty="0" smtClean="0"/>
              <a:t> of Fornix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Body of Caudate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Tail of Caudate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Inferior Horn of Lateral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Pineal Gland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Superior </a:t>
            </a:r>
            <a:r>
              <a:rPr lang="en-US" baseline="0" dirty="0" err="1" smtClean="0"/>
              <a:t>Colliculus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Periaqueductal</a:t>
            </a:r>
            <a:r>
              <a:rPr lang="en-US" baseline="0" dirty="0" smtClean="0"/>
              <a:t> Grey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Cerebral Aqueduct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Hippocampal</a:t>
            </a:r>
            <a:r>
              <a:rPr lang="en-US" baseline="0" dirty="0" smtClean="0"/>
              <a:t> Formation (</a:t>
            </a:r>
            <a:r>
              <a:rPr lang="en-US" baseline="0" dirty="0" err="1" smtClean="0"/>
              <a:t>Alveus</a:t>
            </a:r>
            <a:r>
              <a:rPr lang="en-US" baseline="0" dirty="0" smtClean="0"/>
              <a:t>)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Fimbria</a:t>
            </a:r>
            <a:r>
              <a:rPr lang="en-US" baseline="0" dirty="0" smtClean="0"/>
              <a:t> of Hippocampus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Pulvinar</a:t>
            </a:r>
            <a:r>
              <a:rPr lang="en-US" baseline="0" dirty="0" smtClean="0"/>
              <a:t> Nucleus of the Thalamus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Body of Corpus </a:t>
            </a:r>
            <a:r>
              <a:rPr lang="en-US" dirty="0" err="1" smtClean="0"/>
              <a:t>Callosum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Body of Fornix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Fimbria</a:t>
            </a:r>
            <a:r>
              <a:rPr lang="en-US" baseline="0" dirty="0" smtClean="0"/>
              <a:t> of Fornix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Pulvinar</a:t>
            </a:r>
            <a:r>
              <a:rPr lang="en-US" baseline="0" dirty="0" smtClean="0"/>
              <a:t> Thalamus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Medial </a:t>
            </a:r>
            <a:r>
              <a:rPr lang="en-US" baseline="0" dirty="0" err="1" smtClean="0"/>
              <a:t>Geniculate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Lateral </a:t>
            </a:r>
            <a:r>
              <a:rPr lang="en-US" baseline="0" dirty="0" err="1" smtClean="0"/>
              <a:t>Geniculate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Hippocampal</a:t>
            </a:r>
            <a:r>
              <a:rPr lang="en-US" baseline="0" dirty="0" smtClean="0"/>
              <a:t> Formation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Decussations</a:t>
            </a:r>
            <a:r>
              <a:rPr lang="en-US" baseline="0" dirty="0" smtClean="0"/>
              <a:t> of Superior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Peduncle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Lateral </a:t>
            </a:r>
            <a:r>
              <a:rPr lang="en-US" baseline="0" dirty="0" err="1" smtClean="0"/>
              <a:t>Geniculate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Inferior horn of Lateral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Tail of Caudate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Body of Caudate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Body of Fornix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Thalamus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Thalamus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Tail of Caudate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Inferior Horn of Lateral Ventricle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Substantia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Nigral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Red Nucleus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Crus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Cerebri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Hippocampal</a:t>
            </a:r>
            <a:r>
              <a:rPr lang="en-US" baseline="0" dirty="0" smtClean="0"/>
              <a:t> Formation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Limb of Internal Capsule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Body of Caudate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Posterior </a:t>
            </a:r>
            <a:r>
              <a:rPr lang="en-US" dirty="0" err="1" smtClean="0"/>
              <a:t>Commissure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Cerebral</a:t>
            </a:r>
            <a:r>
              <a:rPr lang="en-US" baseline="0" dirty="0" smtClean="0"/>
              <a:t> Aqueduct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Body of Corpus </a:t>
            </a:r>
            <a:r>
              <a:rPr lang="en-US" dirty="0" err="1" smtClean="0"/>
              <a:t>Callosum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Body of Fornix</a:t>
            </a:r>
          </a:p>
          <a:p>
            <a:pPr marL="228600" indent="-228600">
              <a:buAutoNum type="arabicPeriod"/>
            </a:pPr>
            <a:r>
              <a:rPr lang="en-US" dirty="0" smtClean="0"/>
              <a:t>Corona </a:t>
            </a:r>
            <a:r>
              <a:rPr lang="en-US" dirty="0" err="1" smtClean="0"/>
              <a:t>Radiata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Posterior Limb of Internal Capsule</a:t>
            </a:r>
          </a:p>
          <a:p>
            <a:pPr marL="228600" indent="-228600">
              <a:buAutoNum type="arabicPeriod"/>
            </a:pPr>
            <a:r>
              <a:rPr lang="en-US" dirty="0" smtClean="0"/>
              <a:t>Extreme Capsule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Claustrum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Red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Substantia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Nigra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Crus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Cerebri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Inferior Horn of Lateral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Tail of Caudate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Splenium</a:t>
            </a:r>
            <a:r>
              <a:rPr lang="en-US" baseline="0" dirty="0" smtClean="0"/>
              <a:t> of Corpus </a:t>
            </a:r>
            <a:r>
              <a:rPr lang="en-US" baseline="0" dirty="0" err="1" smtClean="0"/>
              <a:t>Callosum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Lateral Ventricle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Hippocampal</a:t>
            </a:r>
            <a:r>
              <a:rPr lang="en-US" baseline="0" dirty="0" smtClean="0"/>
              <a:t> Formation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4</a:t>
            </a:r>
            <a:r>
              <a:rPr lang="en-US" baseline="30000" dirty="0" smtClean="0"/>
              <a:t>th</a:t>
            </a:r>
            <a:r>
              <a:rPr lang="en-US" baseline="0" dirty="0" smtClean="0"/>
              <a:t> Ventricle</a:t>
            </a:r>
          </a:p>
          <a:p>
            <a:pPr marL="228600" indent="-228600">
              <a:buAutoNum type="arabicPeriod"/>
            </a:pPr>
            <a:r>
              <a:rPr lang="en-US" dirty="0" smtClean="0"/>
              <a:t>Optic Radiation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Hippocampal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Commissure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Genu</a:t>
            </a:r>
            <a:r>
              <a:rPr lang="en-US" dirty="0" smtClean="0"/>
              <a:t> of Corpus </a:t>
            </a:r>
            <a:r>
              <a:rPr lang="en-US" dirty="0" err="1" smtClean="0"/>
              <a:t>Callosum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Fimbria</a:t>
            </a:r>
            <a:r>
              <a:rPr lang="en-US" dirty="0" smtClean="0"/>
              <a:t> of Hippocampus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Splenium</a:t>
            </a:r>
            <a:r>
              <a:rPr lang="en-US" baseline="0" dirty="0" smtClean="0"/>
              <a:t> of Corpus </a:t>
            </a:r>
            <a:r>
              <a:rPr lang="en-US" baseline="0" dirty="0" err="1" smtClean="0"/>
              <a:t>Callosum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Superior </a:t>
            </a:r>
            <a:r>
              <a:rPr lang="en-US" baseline="0" dirty="0" err="1" smtClean="0"/>
              <a:t>Colliculus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Optic Radiation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Extreme Capsule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Claustrum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External Capsule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3</a:t>
            </a:r>
            <a:r>
              <a:rPr lang="en-US" baseline="30000" dirty="0" smtClean="0"/>
              <a:t>rd</a:t>
            </a:r>
            <a:r>
              <a:rPr lang="en-US" baseline="0" dirty="0" smtClean="0"/>
              <a:t>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Column of Fornix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Head of Caudate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</a:t>
            </a:r>
            <a:r>
              <a:rPr lang="en-US" baseline="0" dirty="0" err="1" smtClean="0"/>
              <a:t>Commissure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Body of Corpus </a:t>
            </a:r>
            <a:r>
              <a:rPr lang="en-US" dirty="0" err="1" smtClean="0"/>
              <a:t>Callosum</a:t>
            </a:r>
            <a:r>
              <a:rPr lang="en-US" baseline="0" dirty="0" smtClean="0"/>
              <a:t> Near </a:t>
            </a:r>
            <a:r>
              <a:rPr lang="en-US" baseline="0" dirty="0" err="1" smtClean="0"/>
              <a:t>genu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Corona </a:t>
            </a:r>
            <a:r>
              <a:rPr lang="en-US" baseline="0" dirty="0" err="1" smtClean="0"/>
              <a:t>Radiata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Body of Corpus </a:t>
            </a:r>
            <a:r>
              <a:rPr lang="en-US" baseline="0" dirty="0" err="1" smtClean="0"/>
              <a:t>Callosum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Lateral </a:t>
            </a:r>
            <a:r>
              <a:rPr lang="en-US" baseline="0" dirty="0" err="1" smtClean="0"/>
              <a:t>Ventrical</a:t>
            </a:r>
            <a:r>
              <a:rPr lang="en-US" baseline="0" dirty="0" smtClean="0"/>
              <a:t> Body Wall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Body of Corpus </a:t>
            </a:r>
            <a:r>
              <a:rPr lang="en-US" baseline="0" dirty="0" err="1" smtClean="0"/>
              <a:t>Callosum</a:t>
            </a:r>
            <a:r>
              <a:rPr lang="en-US" baseline="0" dirty="0" smtClean="0"/>
              <a:t> Near </a:t>
            </a:r>
            <a:r>
              <a:rPr lang="en-US" baseline="0" dirty="0" err="1" smtClean="0"/>
              <a:t>Splenium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Caudate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Anterior Limp of Internal capsule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Putamen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Insula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Globus</a:t>
            </a:r>
            <a:r>
              <a:rPr lang="en-US" dirty="0" smtClean="0"/>
              <a:t> </a:t>
            </a:r>
            <a:r>
              <a:rPr lang="en-US" dirty="0" err="1" smtClean="0"/>
              <a:t>Pallidus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Posterior Limb of Internal Capsule</a:t>
            </a:r>
          </a:p>
          <a:p>
            <a:pPr marL="228600" indent="-228600">
              <a:buAutoNum type="arabicPeriod"/>
            </a:pPr>
            <a:r>
              <a:rPr lang="en-US" dirty="0" smtClean="0"/>
              <a:t>Red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Lateral </a:t>
            </a:r>
            <a:r>
              <a:rPr lang="en-US" dirty="0" err="1" smtClean="0"/>
              <a:t>Geniculate</a:t>
            </a:r>
            <a:r>
              <a:rPr lang="en-US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dirty="0" smtClean="0"/>
              <a:t>Medial </a:t>
            </a:r>
            <a:r>
              <a:rPr lang="en-US" dirty="0" err="1" smtClean="0"/>
              <a:t>Geniculate</a:t>
            </a:r>
            <a:r>
              <a:rPr lang="en-US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Hippocampal</a:t>
            </a:r>
            <a:r>
              <a:rPr lang="en-US" baseline="0" dirty="0" smtClean="0"/>
              <a:t> Formation</a:t>
            </a:r>
          </a:p>
          <a:p>
            <a:pPr marL="228600" indent="-228600">
              <a:buAutoNum type="arabicPeriod"/>
            </a:pPr>
            <a:r>
              <a:rPr lang="en-US" dirty="0" smtClean="0"/>
              <a:t>Pineal</a:t>
            </a:r>
          </a:p>
          <a:p>
            <a:pPr marL="228600" indent="-228600">
              <a:buAutoNum type="arabicPeriod"/>
            </a:pPr>
            <a:r>
              <a:rPr lang="en-US" dirty="0" smtClean="0"/>
              <a:t>Lateral Ventricle</a:t>
            </a:r>
          </a:p>
          <a:p>
            <a:pPr marL="228600" indent="-228600">
              <a:buAutoNum type="arabicPeriod"/>
            </a:pPr>
            <a:r>
              <a:rPr lang="en-US" dirty="0" smtClean="0"/>
              <a:t>Tail of Caudate Nucleus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Pulvinar</a:t>
            </a:r>
            <a:r>
              <a:rPr lang="en-US" baseline="0" dirty="0" smtClean="0"/>
              <a:t> Nucleus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Body</a:t>
            </a:r>
            <a:r>
              <a:rPr lang="en-US" baseline="0" dirty="0" smtClean="0"/>
              <a:t> of Caudate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3</a:t>
            </a:r>
            <a:r>
              <a:rPr lang="en-US" baseline="30000" dirty="0" smtClean="0"/>
              <a:t>rd</a:t>
            </a:r>
            <a:r>
              <a:rPr lang="en-US" baseline="0" dirty="0" smtClean="0"/>
              <a:t> Ventricle and Massa </a:t>
            </a:r>
            <a:r>
              <a:rPr lang="en-US" baseline="0" dirty="0" err="1" smtClean="0"/>
              <a:t>Intermedia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External capsule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Putamen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Subthalamic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Hippocampal</a:t>
            </a:r>
            <a:r>
              <a:rPr lang="en-US" baseline="0" dirty="0" smtClean="0"/>
              <a:t> Formation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Pons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3</a:t>
            </a:r>
            <a:r>
              <a:rPr lang="en-US" baseline="30000" dirty="0" smtClean="0"/>
              <a:t>rd</a:t>
            </a:r>
            <a:r>
              <a:rPr lang="en-US" baseline="0" dirty="0" smtClean="0"/>
              <a:t> Ventricle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Globus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Pallidus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Thalamus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Cuneus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Calcarine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Lingual </a:t>
            </a:r>
            <a:r>
              <a:rPr lang="en-US" baseline="0" dirty="0" err="1" smtClean="0"/>
              <a:t>Gyrus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Head of Caudate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Crus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Cerebri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Hippocampal</a:t>
            </a:r>
            <a:r>
              <a:rPr lang="en-US" baseline="0" dirty="0" smtClean="0"/>
              <a:t> Formation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Substantia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Nigra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Inferior </a:t>
            </a:r>
            <a:r>
              <a:rPr lang="en-US" baseline="0" dirty="0" err="1" smtClean="0"/>
              <a:t>Colliculus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Periaqueductal</a:t>
            </a:r>
            <a:r>
              <a:rPr lang="en-US" baseline="0" dirty="0" smtClean="0"/>
              <a:t> Grey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Tail of Caudate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Lateral </a:t>
            </a:r>
            <a:r>
              <a:rPr lang="en-US" baseline="0" dirty="0" err="1" smtClean="0"/>
              <a:t>Geniculate</a:t>
            </a:r>
            <a:r>
              <a:rPr lang="en-US" baseline="0" dirty="0" smtClean="0"/>
              <a:t> Nucleus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Amygadala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Uncus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Mammillary</a:t>
            </a:r>
            <a:r>
              <a:rPr lang="en-US" baseline="0" dirty="0" smtClean="0"/>
              <a:t> Body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3</a:t>
            </a:r>
            <a:r>
              <a:rPr lang="en-US" baseline="30000" dirty="0" smtClean="0"/>
              <a:t>rd</a:t>
            </a:r>
            <a:r>
              <a:rPr lang="en-US" baseline="0" dirty="0" smtClean="0"/>
              <a:t>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Lamina </a:t>
            </a:r>
            <a:r>
              <a:rPr lang="en-US" baseline="0" dirty="0" err="1" smtClean="0"/>
              <a:t>Terminalis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Genu</a:t>
            </a:r>
            <a:r>
              <a:rPr lang="en-US" dirty="0" smtClean="0"/>
              <a:t> of Corpus </a:t>
            </a:r>
            <a:r>
              <a:rPr lang="en-US" dirty="0" err="1" smtClean="0"/>
              <a:t>Callosum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Anterior Limb of Internal Capsule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Pulvinar</a:t>
            </a:r>
            <a:r>
              <a:rPr lang="en-US" baseline="0" dirty="0" smtClean="0"/>
              <a:t> Nucleus of Thalamus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Tail of Caudate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Thalamus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Third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Column of Fornix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Head of Caudate Nucleus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Septum </a:t>
            </a:r>
            <a:r>
              <a:rPr lang="en-US" baseline="0" dirty="0" err="1" smtClean="0"/>
              <a:t>Pellucidum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Anterior Horn of Lateral Ventricle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Globus</a:t>
            </a:r>
            <a:r>
              <a:rPr lang="en-US" dirty="0" smtClean="0"/>
              <a:t> </a:t>
            </a:r>
            <a:r>
              <a:rPr lang="en-US" dirty="0" err="1" smtClean="0"/>
              <a:t>Pallidus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Claustrum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Posterior Limb of Internal Capsule</a:t>
            </a:r>
          </a:p>
          <a:p>
            <a:pPr marL="228600" indent="-228600">
              <a:buAutoNum type="arabicPeriod"/>
            </a:pPr>
            <a:r>
              <a:rPr lang="en-US" dirty="0" smtClean="0"/>
              <a:t>Extreme Capsule</a:t>
            </a:r>
          </a:p>
          <a:p>
            <a:pPr marL="228600" indent="-228600">
              <a:buAutoNum type="arabicPeriod"/>
            </a:pPr>
            <a:r>
              <a:rPr lang="en-US" dirty="0" smtClean="0"/>
              <a:t>External Capsule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Fimbria</a:t>
            </a:r>
            <a:r>
              <a:rPr lang="en-US" dirty="0" smtClean="0"/>
              <a:t> of Hippocampus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Hippocampal</a:t>
            </a:r>
            <a:r>
              <a:rPr lang="en-US" dirty="0" smtClean="0"/>
              <a:t> Formation</a:t>
            </a:r>
          </a:p>
          <a:p>
            <a:pPr marL="228600" indent="-228600">
              <a:buAutoNum type="arabicPeriod"/>
            </a:pPr>
            <a:r>
              <a:rPr lang="en-US" dirty="0" smtClean="0"/>
              <a:t>Optic Radiations</a:t>
            </a:r>
          </a:p>
          <a:p>
            <a:pPr marL="228600" indent="-228600">
              <a:buAutoNum type="arabicPeriod"/>
            </a:pPr>
            <a:r>
              <a:rPr lang="en-US" dirty="0" smtClean="0"/>
              <a:t>Posterior Horn of Lateral Ventricle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Splenium</a:t>
            </a:r>
            <a:r>
              <a:rPr lang="en-US" dirty="0" smtClean="0"/>
              <a:t> of Corpus </a:t>
            </a:r>
            <a:r>
              <a:rPr lang="en-US" dirty="0" err="1" smtClean="0"/>
              <a:t>Callosum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Crus</a:t>
            </a:r>
            <a:r>
              <a:rPr lang="en-US" dirty="0" smtClean="0"/>
              <a:t> of Fornix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Putamen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Dentate Nucleus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Middle Cerebral Artery</a:t>
            </a:r>
          </a:p>
          <a:p>
            <a:pPr marL="228600" indent="-228600">
              <a:buAutoNum type="arabicPeriod"/>
            </a:pPr>
            <a:r>
              <a:rPr lang="en-US" dirty="0" smtClean="0"/>
              <a:t>Anterior</a:t>
            </a:r>
            <a:r>
              <a:rPr lang="en-US" baseline="0" dirty="0" smtClean="0"/>
              <a:t> Cerebral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Cerebral Artery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Cavernous Sinus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Sphenoparietal</a:t>
            </a:r>
            <a:r>
              <a:rPr lang="en-US" baseline="0" dirty="0" smtClean="0"/>
              <a:t> Sinus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Superior </a:t>
            </a:r>
            <a:r>
              <a:rPr lang="en-US" baseline="0" dirty="0" err="1" smtClean="0"/>
              <a:t>Petrosal</a:t>
            </a:r>
            <a:r>
              <a:rPr lang="en-US" baseline="0" dirty="0" smtClean="0"/>
              <a:t>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Inferior </a:t>
            </a:r>
            <a:r>
              <a:rPr lang="en-US" dirty="0" err="1" smtClean="0"/>
              <a:t>Petrosal</a:t>
            </a:r>
            <a:r>
              <a:rPr lang="en-US" dirty="0" smtClean="0"/>
              <a:t>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Sigmoid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Internal Jugular Vein</a:t>
            </a:r>
          </a:p>
          <a:p>
            <a:pPr marL="228600" indent="-228600">
              <a:buAutoNum type="arabicPeriod"/>
            </a:pPr>
            <a:r>
              <a:rPr lang="en-US" dirty="0" smtClean="0"/>
              <a:t>Transverse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Occipital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Sinus of </a:t>
            </a:r>
            <a:r>
              <a:rPr lang="en-US" dirty="0" err="1" smtClean="0"/>
              <a:t>Confluens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Basilar Venous</a:t>
            </a:r>
            <a:r>
              <a:rPr lang="en-US" baseline="0" dirty="0" smtClean="0"/>
              <a:t> Plexus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Middle Cerebral Artery</a:t>
            </a:r>
          </a:p>
          <a:p>
            <a:pPr marL="228600" indent="-228600">
              <a:buAutoNum type="arabicPeriod"/>
            </a:pPr>
            <a:r>
              <a:rPr lang="en-US" dirty="0" smtClean="0"/>
              <a:t>Middle Cerebral Artery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Posterior Cerebral</a:t>
            </a:r>
            <a:r>
              <a:rPr lang="en-US" baseline="0" dirty="0" smtClean="0"/>
              <a:t> Artery (Posterior </a:t>
            </a:r>
            <a:r>
              <a:rPr lang="en-US" baseline="0" dirty="0" err="1" smtClean="0"/>
              <a:t>Choroidal</a:t>
            </a:r>
            <a:r>
              <a:rPr lang="en-US" baseline="0" dirty="0" smtClean="0"/>
              <a:t> Arteries)</a:t>
            </a:r>
          </a:p>
          <a:p>
            <a:pPr marL="228600" indent="-228600">
              <a:buAutoNum type="arabicPeriod"/>
            </a:pPr>
            <a:r>
              <a:rPr lang="en-US" dirty="0" smtClean="0"/>
              <a:t>Superior </a:t>
            </a:r>
            <a:r>
              <a:rPr lang="en-US" dirty="0" err="1" smtClean="0"/>
              <a:t>Cerebellar</a:t>
            </a:r>
            <a:r>
              <a:rPr lang="en-US" baseline="0" dirty="0" smtClean="0"/>
              <a:t>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Inferior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Inferior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Mostly Posterior Spinal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Basilar Artery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Anterior Cerebral Artery</a:t>
            </a:r>
          </a:p>
          <a:p>
            <a:pPr marL="228600" indent="-228600">
              <a:buAutoNum type="arabicPeriod"/>
            </a:pPr>
            <a:r>
              <a:rPr lang="en-US" dirty="0" smtClean="0"/>
              <a:t>Middle Cerebral Artery</a:t>
            </a:r>
          </a:p>
          <a:p>
            <a:pPr marL="228600" indent="-228600">
              <a:buAutoNum type="arabicPeriod"/>
            </a:pPr>
            <a:r>
              <a:rPr lang="en-US" dirty="0" smtClean="0"/>
              <a:t>Posterior Cerebral artery</a:t>
            </a:r>
          </a:p>
          <a:p>
            <a:pPr marL="228600" indent="-228600">
              <a:buAutoNum type="arabicPeriod"/>
            </a:pPr>
            <a:r>
              <a:rPr lang="en-US" dirty="0" smtClean="0"/>
              <a:t>Posterior</a:t>
            </a:r>
            <a:r>
              <a:rPr lang="en-US" baseline="0" dirty="0" smtClean="0"/>
              <a:t> Cerebral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Cerebral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Middle Cerebral Artery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Anterior</a:t>
            </a:r>
            <a:r>
              <a:rPr lang="en-US" baseline="0" dirty="0" smtClean="0"/>
              <a:t> cerebral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Communicating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Internal Carotid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Middle Cerebral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Communicating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Cerebral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Superior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Basilar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Inferior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Artery</a:t>
            </a:r>
          </a:p>
          <a:p>
            <a:pPr marL="228600" indent="-228600">
              <a:buAutoNum type="arabicPeriod"/>
            </a:pPr>
            <a:r>
              <a:rPr lang="en-US" dirty="0" smtClean="0"/>
              <a:t>Posterior Inferior </a:t>
            </a:r>
            <a:r>
              <a:rPr lang="en-US" dirty="0" err="1" smtClean="0"/>
              <a:t>Cerebellar</a:t>
            </a:r>
            <a:r>
              <a:rPr lang="en-US" baseline="0" dirty="0" smtClean="0"/>
              <a:t>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Vertebral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Spinal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Spinal Artery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baseline="0" dirty="0" err="1" smtClean="0"/>
              <a:t>Callosal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Cingulate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Superior Frontal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Frontal Portion of </a:t>
            </a:r>
            <a:r>
              <a:rPr lang="en-US" baseline="0" dirty="0" err="1" smtClean="0"/>
              <a:t>Cingulate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Gyrus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Precentral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Frontal Portion of </a:t>
            </a:r>
            <a:r>
              <a:rPr lang="en-US" baseline="0" dirty="0" err="1" smtClean="0"/>
              <a:t>Paracentral</a:t>
            </a:r>
            <a:r>
              <a:rPr lang="en-US" baseline="0" dirty="0" smtClean="0"/>
              <a:t> Lobule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Central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Parietal Portion of </a:t>
            </a:r>
            <a:r>
              <a:rPr lang="en-US" baseline="0" dirty="0" err="1" smtClean="0"/>
              <a:t>Paracentral</a:t>
            </a:r>
            <a:r>
              <a:rPr lang="en-US" baseline="0" dirty="0" smtClean="0"/>
              <a:t> Lobule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Precuneus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err="1" smtClean="0"/>
              <a:t>Parieto</a:t>
            </a:r>
            <a:r>
              <a:rPr lang="en-US" baseline="0" dirty="0" smtClean="0"/>
              <a:t>-occipital </a:t>
            </a:r>
            <a:r>
              <a:rPr lang="en-US" baseline="0" dirty="0" err="1" smtClean="0"/>
              <a:t>Sulcus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Superior </a:t>
            </a:r>
            <a:r>
              <a:rPr lang="en-US" dirty="0" err="1" smtClean="0"/>
              <a:t>Sagittal</a:t>
            </a:r>
            <a:r>
              <a:rPr lang="en-US" dirty="0" smtClean="0"/>
              <a:t>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Greater </a:t>
            </a:r>
            <a:r>
              <a:rPr lang="en-US" dirty="0" err="1" smtClean="0"/>
              <a:t>Anastomotic</a:t>
            </a:r>
            <a:r>
              <a:rPr lang="en-US" dirty="0" smtClean="0"/>
              <a:t> Vein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Anterior Cerebral</a:t>
            </a:r>
            <a:r>
              <a:rPr lang="en-US" baseline="0" dirty="0" smtClean="0"/>
              <a:t>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Cerebral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cerebral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Cerebral Artery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Anterior</a:t>
            </a:r>
            <a:r>
              <a:rPr lang="en-US" baseline="0" dirty="0" smtClean="0"/>
              <a:t> cerebral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Communicating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Internal Carotid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Middle Cerebral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Communicating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Cerebral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Superior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Basilar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Inferior </a:t>
            </a:r>
            <a:r>
              <a:rPr lang="en-US" baseline="0" dirty="0" err="1" smtClean="0"/>
              <a:t>Cerebellar</a:t>
            </a:r>
            <a:r>
              <a:rPr lang="en-US" baseline="0" dirty="0" smtClean="0"/>
              <a:t> Artery</a:t>
            </a:r>
          </a:p>
          <a:p>
            <a:pPr marL="228600" indent="-228600">
              <a:buAutoNum type="arabicPeriod"/>
            </a:pPr>
            <a:r>
              <a:rPr lang="en-US" dirty="0" smtClean="0"/>
              <a:t>Posterior Inferior </a:t>
            </a:r>
            <a:r>
              <a:rPr lang="en-US" dirty="0" err="1" smtClean="0"/>
              <a:t>Cerebellar</a:t>
            </a:r>
            <a:r>
              <a:rPr lang="en-US" baseline="0" dirty="0" smtClean="0"/>
              <a:t>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Vertebral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Spinal Artery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Spinal Artery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Superior </a:t>
            </a:r>
            <a:r>
              <a:rPr lang="en-US" dirty="0" err="1" smtClean="0"/>
              <a:t>Sagittal</a:t>
            </a:r>
            <a:r>
              <a:rPr lang="en-US" dirty="0" smtClean="0"/>
              <a:t>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Inferior </a:t>
            </a:r>
            <a:r>
              <a:rPr lang="en-US" dirty="0" err="1" smtClean="0"/>
              <a:t>Sagittal</a:t>
            </a:r>
            <a:r>
              <a:rPr lang="en-US" dirty="0" smtClean="0"/>
              <a:t>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Great (Galen) Cerebral Vein</a:t>
            </a:r>
          </a:p>
          <a:p>
            <a:pPr marL="228600" indent="-228600">
              <a:buAutoNum type="arabicPeriod"/>
            </a:pPr>
            <a:r>
              <a:rPr lang="en-US" dirty="0" smtClean="0"/>
              <a:t>Straight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Sinus of </a:t>
            </a:r>
            <a:r>
              <a:rPr lang="en-US" dirty="0" err="1" smtClean="0"/>
              <a:t>Confluens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Occipital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Transverse Sinus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Posterior Median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Anterior Median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Segmental Artery (Branch off of the Aorta)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Spinal Artery (one either side near </a:t>
            </a:r>
            <a:r>
              <a:rPr lang="en-US" baseline="0" dirty="0" err="1" smtClean="0"/>
              <a:t>Laussuer’s</a:t>
            </a:r>
            <a:r>
              <a:rPr lang="en-US" baseline="0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Spinal Artery (only 1)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Superior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Sagittal</a:t>
            </a:r>
            <a:r>
              <a:rPr lang="en-US" baseline="0" dirty="0" smtClean="0"/>
              <a:t>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Greater </a:t>
            </a:r>
            <a:r>
              <a:rPr lang="en-US" dirty="0" err="1" smtClean="0"/>
              <a:t>Anastomotic</a:t>
            </a:r>
            <a:r>
              <a:rPr lang="en-US" dirty="0" smtClean="0"/>
              <a:t> Vein</a:t>
            </a:r>
          </a:p>
          <a:p>
            <a:pPr marL="228600" indent="-228600">
              <a:buAutoNum type="arabicPeriod"/>
            </a:pPr>
            <a:r>
              <a:rPr lang="en-US" dirty="0" smtClean="0"/>
              <a:t>Strait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Sinus of </a:t>
            </a:r>
            <a:r>
              <a:rPr lang="en-US" dirty="0" err="1" smtClean="0"/>
              <a:t>Confluens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Transverse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Sigmoid</a:t>
            </a:r>
            <a:r>
              <a:rPr lang="en-US" baseline="0" dirty="0" smtClean="0"/>
              <a:t> Sinus</a:t>
            </a:r>
          </a:p>
          <a:p>
            <a:pPr marL="228600" indent="-228600">
              <a:buAutoNum type="arabicPeriod"/>
            </a:pPr>
            <a:r>
              <a:rPr lang="en-US" dirty="0" smtClean="0"/>
              <a:t>Inferior </a:t>
            </a:r>
            <a:r>
              <a:rPr lang="en-US" dirty="0" err="1" smtClean="0"/>
              <a:t>Anastomotic</a:t>
            </a:r>
            <a:r>
              <a:rPr lang="en-US" dirty="0" smtClean="0"/>
              <a:t> Vein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Posterior View</a:t>
            </a:r>
          </a:p>
          <a:p>
            <a:pPr marL="228600" indent="-228600">
              <a:buAutoNum type="arabicPeriod"/>
            </a:pPr>
            <a:r>
              <a:rPr lang="en-US" dirty="0" smtClean="0"/>
              <a:t>Anterior View</a:t>
            </a:r>
          </a:p>
          <a:p>
            <a:pPr marL="228600" indent="-228600">
              <a:buAutoNum type="arabicPeriod"/>
            </a:pPr>
            <a:r>
              <a:rPr lang="en-US" dirty="0" smtClean="0"/>
              <a:t>Posterior Median </a:t>
            </a:r>
            <a:r>
              <a:rPr lang="en-US" dirty="0" err="1" smtClean="0"/>
              <a:t>Sulcus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Dorsal</a:t>
            </a:r>
            <a:r>
              <a:rPr lang="en-US" baseline="0" dirty="0" smtClean="0"/>
              <a:t> Rootlets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Denticulate Ligament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Spinal Arteries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Arachnoid</a:t>
            </a:r>
            <a:r>
              <a:rPr lang="en-US" baseline="0" dirty="0" smtClean="0"/>
              <a:t> Mater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Dura Mater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Median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Ventral Rootlets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Spinal Artery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Lissauer's</a:t>
            </a:r>
            <a:r>
              <a:rPr lang="en-US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Ventral Horn</a:t>
            </a:r>
            <a:r>
              <a:rPr lang="en-US" baseline="0" dirty="0" smtClean="0"/>
              <a:t> Grey (</a:t>
            </a:r>
            <a:r>
              <a:rPr lang="en-US" baseline="0" dirty="0" err="1" smtClean="0"/>
              <a:t>Appendicular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Innervation</a:t>
            </a:r>
            <a:r>
              <a:rPr lang="en-US" baseline="0" dirty="0" smtClean="0"/>
              <a:t>)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Ventral Horn Grey (Axial </a:t>
            </a:r>
            <a:r>
              <a:rPr lang="en-US" baseline="0" dirty="0" err="1" smtClean="0"/>
              <a:t>Innervation</a:t>
            </a:r>
            <a:r>
              <a:rPr lang="en-US" baseline="0" dirty="0" smtClean="0"/>
              <a:t>)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Gracile</a:t>
            </a:r>
            <a:r>
              <a:rPr lang="en-US" baseline="0" dirty="0" smtClean="0"/>
              <a:t> Fasciculus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Posterior Medial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Anterior Median </a:t>
            </a:r>
            <a:r>
              <a:rPr lang="en-US" baseline="0" dirty="0" err="1" smtClean="0"/>
              <a:t>Sulcus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Lumbar Segment of Spinal Cord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Dorsal Root Ganglion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Conus</a:t>
            </a:r>
            <a:r>
              <a:rPr lang="en-US" dirty="0" smtClean="0"/>
              <a:t> </a:t>
            </a:r>
            <a:r>
              <a:rPr lang="en-US" dirty="0" err="1" smtClean="0"/>
              <a:t>Medullaris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Filum</a:t>
            </a:r>
            <a:r>
              <a:rPr lang="en-US" dirty="0" smtClean="0"/>
              <a:t> </a:t>
            </a:r>
            <a:r>
              <a:rPr lang="en-US" dirty="0" err="1" smtClean="0"/>
              <a:t>Terminale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Cauda</a:t>
            </a:r>
            <a:r>
              <a:rPr lang="en-US" dirty="0" smtClean="0"/>
              <a:t> </a:t>
            </a:r>
            <a:r>
              <a:rPr lang="en-US" dirty="0" err="1" smtClean="0"/>
              <a:t>Equina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Dorsal Horn of Spinal Grey</a:t>
            </a:r>
          </a:p>
          <a:p>
            <a:pPr marL="228600" indent="-228600">
              <a:buAutoNum type="arabicPeriod"/>
            </a:pPr>
            <a:r>
              <a:rPr lang="en-US" dirty="0" smtClean="0"/>
              <a:t>Ventral Horn of Spinal Grey</a:t>
            </a:r>
          </a:p>
          <a:p>
            <a:pPr marL="228600" indent="-228600">
              <a:buAutoNum type="arabicPeriod"/>
            </a:pPr>
            <a:r>
              <a:rPr lang="en-US" dirty="0" smtClean="0"/>
              <a:t>Lateral White</a:t>
            </a:r>
            <a:r>
              <a:rPr lang="en-US" baseline="0" dirty="0" smtClean="0"/>
              <a:t> Column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Anterior White Column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Dorsal White Column more specifically </a:t>
            </a:r>
            <a:r>
              <a:rPr lang="en-US" baseline="0" dirty="0" err="1" smtClean="0"/>
              <a:t>Gracile</a:t>
            </a:r>
            <a:r>
              <a:rPr lang="en-US" baseline="0" dirty="0" smtClean="0"/>
              <a:t> Fasciculus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Grey Matter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Whiter Matter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This is a Sacral segment of spinal cord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Oculomotor</a:t>
            </a:r>
            <a:r>
              <a:rPr lang="en-US" dirty="0" smtClean="0"/>
              <a:t> Nerve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Trochlear</a:t>
            </a:r>
            <a:r>
              <a:rPr lang="en-US" dirty="0" smtClean="0"/>
              <a:t> Nerve</a:t>
            </a:r>
          </a:p>
          <a:p>
            <a:pPr marL="228600" indent="-228600">
              <a:buAutoNum type="arabicPeriod"/>
            </a:pPr>
            <a:r>
              <a:rPr lang="en-US" dirty="0" smtClean="0"/>
              <a:t>Trigeminal Nerve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Abducens</a:t>
            </a:r>
            <a:r>
              <a:rPr lang="en-US" dirty="0" smtClean="0"/>
              <a:t> Nerve</a:t>
            </a:r>
          </a:p>
          <a:p>
            <a:pPr marL="228600" indent="-228600">
              <a:buAutoNum type="arabicPeriod"/>
            </a:pPr>
            <a:r>
              <a:rPr lang="en-US" dirty="0" smtClean="0"/>
              <a:t>Facial Nerve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Vetibulocochlear</a:t>
            </a:r>
            <a:r>
              <a:rPr lang="en-US" dirty="0" smtClean="0"/>
              <a:t> Nerve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Glossopharyngeal</a:t>
            </a:r>
            <a:r>
              <a:rPr lang="en-US" dirty="0" smtClean="0"/>
              <a:t> Nerve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Vagus</a:t>
            </a:r>
            <a:r>
              <a:rPr lang="en-US" dirty="0" smtClean="0"/>
              <a:t> Nerve</a:t>
            </a:r>
          </a:p>
          <a:p>
            <a:pPr marL="228600" indent="-228600">
              <a:buAutoNum type="arabicPeriod"/>
            </a:pPr>
            <a:r>
              <a:rPr lang="en-US" dirty="0" smtClean="0"/>
              <a:t>Hypoglossal Nerve</a:t>
            </a:r>
          </a:p>
          <a:p>
            <a:pPr marL="228600" indent="-228600">
              <a:buAutoNum type="arabicPeriod"/>
            </a:pPr>
            <a:r>
              <a:rPr lang="en-US" dirty="0" smtClean="0"/>
              <a:t>Spinal Accessory Nerve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Clark’s Nucleus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Intermediolateral</a:t>
            </a:r>
            <a:r>
              <a:rPr lang="en-US" baseline="0" dirty="0" smtClean="0"/>
              <a:t> Cell Column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Cuneate</a:t>
            </a:r>
            <a:r>
              <a:rPr lang="en-US" baseline="0" dirty="0" smtClean="0"/>
              <a:t> Fasciculus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Gracile</a:t>
            </a:r>
            <a:r>
              <a:rPr lang="en-US" baseline="0" dirty="0" smtClean="0"/>
              <a:t> Fasciculus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Lissauer's</a:t>
            </a:r>
            <a:r>
              <a:rPr lang="en-US" baseline="0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Thoracic Spinal Cord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Interpeduncullar</a:t>
            </a:r>
            <a:r>
              <a:rPr lang="en-US" baseline="0" dirty="0" smtClean="0"/>
              <a:t> Cistern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Quadrigeminal</a:t>
            </a:r>
            <a:r>
              <a:rPr lang="en-US" baseline="0" dirty="0" smtClean="0"/>
              <a:t> Cistern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Pontine Cistern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Cistern Magna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Posterior View</a:t>
            </a:r>
          </a:p>
          <a:p>
            <a:pPr marL="228600" indent="-228600">
              <a:buAutoNum type="arabicPeriod"/>
            </a:pPr>
            <a:r>
              <a:rPr lang="en-US" dirty="0" smtClean="0"/>
              <a:t>Anterior View</a:t>
            </a:r>
          </a:p>
          <a:p>
            <a:pPr marL="228600" indent="-228600">
              <a:buAutoNum type="arabicPeriod"/>
            </a:pPr>
            <a:r>
              <a:rPr lang="en-US" dirty="0" smtClean="0"/>
              <a:t>Dorsal Root Ganglion</a:t>
            </a:r>
          </a:p>
          <a:p>
            <a:pPr marL="228600" indent="-228600">
              <a:buAutoNum type="arabicPeriod"/>
            </a:pPr>
            <a:r>
              <a:rPr lang="en-US" dirty="0" smtClean="0"/>
              <a:t>Dorsal Rootlets</a:t>
            </a:r>
          </a:p>
          <a:p>
            <a:pPr marL="228600" indent="-228600">
              <a:buAutoNum type="arabicPeriod"/>
            </a:pPr>
            <a:r>
              <a:rPr lang="en-US" dirty="0" smtClean="0"/>
              <a:t>Posterior Median </a:t>
            </a:r>
            <a:r>
              <a:rPr lang="en-US" dirty="0" err="1" smtClean="0"/>
              <a:t>Sulcus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Anterior Median </a:t>
            </a:r>
            <a:r>
              <a:rPr lang="en-US" dirty="0" err="1" smtClean="0"/>
              <a:t>Sulcus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Ventral Rootlets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Lissaur’s</a:t>
            </a:r>
            <a:r>
              <a:rPr lang="en-US" dirty="0" smtClean="0"/>
              <a:t> Tract</a:t>
            </a:r>
          </a:p>
          <a:p>
            <a:pPr marL="228600" indent="-228600">
              <a:buAutoNum type="arabicPeriod"/>
            </a:pPr>
            <a:r>
              <a:rPr lang="en-US" dirty="0" smtClean="0"/>
              <a:t>Ventral</a:t>
            </a:r>
            <a:r>
              <a:rPr lang="en-US" baseline="0" dirty="0" smtClean="0"/>
              <a:t> Grey (</a:t>
            </a:r>
            <a:r>
              <a:rPr lang="en-US" baseline="0" dirty="0" err="1" smtClean="0"/>
              <a:t>Appendicular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Innervation</a:t>
            </a:r>
            <a:r>
              <a:rPr lang="en-US" baseline="0" dirty="0" smtClean="0"/>
              <a:t>)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Ventral Grey (Axial </a:t>
            </a:r>
            <a:r>
              <a:rPr lang="en-US" baseline="0" dirty="0" err="1" smtClean="0"/>
              <a:t>Innervation</a:t>
            </a:r>
            <a:r>
              <a:rPr lang="en-US" baseline="0" dirty="0" smtClean="0"/>
              <a:t>)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Cuneate</a:t>
            </a:r>
            <a:r>
              <a:rPr lang="en-US" baseline="0" dirty="0" smtClean="0"/>
              <a:t> Fasciculus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Gracile</a:t>
            </a:r>
            <a:r>
              <a:rPr lang="en-US" dirty="0" smtClean="0"/>
              <a:t> Fasciculus</a:t>
            </a:r>
          </a:p>
          <a:p>
            <a:pPr marL="228600" indent="-228600">
              <a:buAutoNum type="arabicPeriod"/>
            </a:pPr>
            <a:r>
              <a:rPr lang="en-US" dirty="0" smtClean="0"/>
              <a:t>Lower</a:t>
            </a:r>
            <a:r>
              <a:rPr lang="en-US" baseline="0" dirty="0" smtClean="0"/>
              <a:t> Cervical Spinal Cord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Arachnoid</a:t>
            </a:r>
            <a:r>
              <a:rPr lang="en-US" dirty="0" smtClean="0"/>
              <a:t> Granulations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Pia</a:t>
            </a:r>
            <a:r>
              <a:rPr lang="en-US" dirty="0" smtClean="0"/>
              <a:t> Mater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Arachnoid</a:t>
            </a:r>
            <a:r>
              <a:rPr lang="en-US" dirty="0" smtClean="0"/>
              <a:t> Mater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Arachnoid</a:t>
            </a:r>
            <a:r>
              <a:rPr lang="en-US" dirty="0" smtClean="0"/>
              <a:t> granulations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Periosteal</a:t>
            </a:r>
            <a:r>
              <a:rPr lang="en-US" dirty="0" smtClean="0"/>
              <a:t> Layer of Dura Mater</a:t>
            </a:r>
          </a:p>
          <a:p>
            <a:pPr marL="228600" indent="-228600">
              <a:buAutoNum type="arabicPeriod"/>
            </a:pPr>
            <a:r>
              <a:rPr lang="en-US" dirty="0" smtClean="0"/>
              <a:t>Internal Layer of Dura Mater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Falx</a:t>
            </a:r>
            <a:r>
              <a:rPr lang="en-US" dirty="0" smtClean="0"/>
              <a:t> </a:t>
            </a:r>
            <a:r>
              <a:rPr lang="en-US" dirty="0" err="1" smtClean="0"/>
              <a:t>Cerebri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Falx</a:t>
            </a:r>
            <a:r>
              <a:rPr lang="en-US" dirty="0" smtClean="0"/>
              <a:t> </a:t>
            </a:r>
            <a:r>
              <a:rPr lang="en-US" dirty="0" err="1" smtClean="0"/>
              <a:t>Cerebri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Tentorium</a:t>
            </a:r>
            <a:r>
              <a:rPr lang="en-US" dirty="0" smtClean="0"/>
              <a:t> </a:t>
            </a:r>
            <a:r>
              <a:rPr lang="en-US" dirty="0" err="1" smtClean="0"/>
              <a:t>Cerebelli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Falx</a:t>
            </a:r>
            <a:r>
              <a:rPr lang="en-US" dirty="0" smtClean="0"/>
              <a:t> </a:t>
            </a:r>
            <a:r>
              <a:rPr lang="en-US" dirty="0" err="1" smtClean="0"/>
              <a:t>Cerebelli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err="1" smtClean="0"/>
              <a:t>Interventricular</a:t>
            </a:r>
            <a:r>
              <a:rPr lang="en-US" baseline="0" dirty="0" smtClean="0"/>
              <a:t> Foramen (Foramen of </a:t>
            </a:r>
            <a:r>
              <a:rPr lang="en-US" baseline="0" dirty="0" err="1" smtClean="0"/>
              <a:t>Monro</a:t>
            </a:r>
            <a:r>
              <a:rPr lang="en-US" baseline="0" dirty="0" smtClean="0"/>
              <a:t>)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Lateral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3</a:t>
            </a:r>
            <a:r>
              <a:rPr lang="en-US" baseline="30000" dirty="0" smtClean="0"/>
              <a:t>rd</a:t>
            </a:r>
            <a:r>
              <a:rPr lang="en-US" baseline="0" dirty="0" smtClean="0"/>
              <a:t> Ventricle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Cerebral Aqueduct</a:t>
            </a:r>
          </a:p>
          <a:p>
            <a:pPr marL="228600" indent="-228600">
              <a:buAutoNum type="arabicPeriod"/>
            </a:pPr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Ventricle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Median </a:t>
            </a:r>
            <a:r>
              <a:rPr lang="en-US" baseline="0" dirty="0" err="1" smtClean="0"/>
              <a:t>Aperature</a:t>
            </a:r>
            <a:r>
              <a:rPr lang="en-US" baseline="0" dirty="0" smtClean="0"/>
              <a:t> (Foramen of </a:t>
            </a:r>
            <a:r>
              <a:rPr lang="en-US" baseline="0" dirty="0" err="1" smtClean="0"/>
              <a:t>Magendie</a:t>
            </a:r>
            <a:r>
              <a:rPr lang="en-US" baseline="0" dirty="0" smtClean="0"/>
              <a:t>)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Lateral </a:t>
            </a:r>
            <a:r>
              <a:rPr lang="en-US" baseline="0" dirty="0" err="1" smtClean="0"/>
              <a:t>Aperature</a:t>
            </a:r>
            <a:r>
              <a:rPr lang="en-US" baseline="0" dirty="0" smtClean="0"/>
              <a:t> (Foramen of </a:t>
            </a:r>
            <a:r>
              <a:rPr lang="en-US" baseline="0" dirty="0" err="1" smtClean="0"/>
              <a:t>Lushka</a:t>
            </a:r>
            <a:r>
              <a:rPr lang="en-US" baseline="0" dirty="0" smtClean="0"/>
              <a:t>)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Vestibular Nuclei Area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Restiform</a:t>
            </a:r>
            <a:r>
              <a:rPr lang="en-US" dirty="0" smtClean="0"/>
              <a:t> Body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Vagal</a:t>
            </a:r>
            <a:r>
              <a:rPr lang="en-US" dirty="0" smtClean="0"/>
              <a:t> </a:t>
            </a:r>
            <a:r>
              <a:rPr lang="en-US" dirty="0" err="1" smtClean="0"/>
              <a:t>Trigone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Hypoglossal </a:t>
            </a:r>
            <a:r>
              <a:rPr lang="en-US" dirty="0" err="1" smtClean="0"/>
              <a:t>Trigone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Obex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err="1" smtClean="0"/>
              <a:t>Gracile</a:t>
            </a:r>
            <a:r>
              <a:rPr lang="en-US" dirty="0" smtClean="0"/>
              <a:t> Tubercle</a:t>
            </a:r>
          </a:p>
          <a:p>
            <a:pPr marL="228600" indent="-228600">
              <a:buAutoNum type="arabicPeriod"/>
            </a:pPr>
            <a:r>
              <a:rPr lang="en-US" dirty="0" err="1" smtClean="0"/>
              <a:t>Cuneate</a:t>
            </a:r>
            <a:r>
              <a:rPr lang="en-US" baseline="0" dirty="0" smtClean="0"/>
              <a:t> Tubercle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Trigeminal Tubercle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Gracile</a:t>
            </a:r>
            <a:r>
              <a:rPr lang="en-US" baseline="0" dirty="0" smtClean="0"/>
              <a:t> Fasciculus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Cuneate</a:t>
            </a:r>
            <a:r>
              <a:rPr lang="en-US" baseline="0" dirty="0" smtClean="0"/>
              <a:t> Fasciculus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 Posterior Median </a:t>
            </a:r>
            <a:r>
              <a:rPr lang="en-US" baseline="0" dirty="0" err="1" smtClean="0"/>
              <a:t>Sulcus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4D98E-247F-4E3F-AADF-9F66FC660BD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648A622-C7A9-4E03-8EB2-C281A1A8966A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D4BF7EA-3507-4036-B908-2144DE725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460480"/>
            <a:ext cx="8001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C000"/>
                </a:solidFill>
                <a:latin typeface="Neuropol" pitchFamily="34" charset="0"/>
              </a:rPr>
              <a:t>Brain and Brainstem Anatomy Lab Identification Exam Material</a:t>
            </a:r>
            <a:endParaRPr lang="en-US" sz="5400" dirty="0">
              <a:solidFill>
                <a:srgbClr val="FFC000"/>
              </a:solidFill>
              <a:latin typeface="Neuropo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539889"/>
            <a:ext cx="7391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FFFF00"/>
                </a:solidFill>
                <a:latin typeface="Blue Highway Linocut" pitchFamily="2" charset="0"/>
              </a:rPr>
              <a:t>Important External and Internal Brainstem Structures, Cranial Nerves, &amp; Nuclei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0"/>
            <a:ext cx="6400800" cy="6799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24000" y="121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1981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144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251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63000" y="3657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58200" y="4114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29600" y="4876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39000" y="5410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752600" y="1524000"/>
            <a:ext cx="2057400" cy="76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828800" y="1752600"/>
            <a:ext cx="1143000" cy="4572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905000" y="1828800"/>
            <a:ext cx="4419600" cy="6096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066800" y="2286000"/>
            <a:ext cx="1447800" cy="3048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990600" y="2743200"/>
            <a:ext cx="3048000" cy="4572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7" idx="3"/>
          </p:cNvCxnSpPr>
          <p:nvPr/>
        </p:nvCxnSpPr>
        <p:spPr>
          <a:xfrm>
            <a:off x="1066800" y="3232666"/>
            <a:ext cx="990600" cy="43934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 flipV="1">
            <a:off x="7315200" y="3352800"/>
            <a:ext cx="1219200" cy="3810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0800000">
            <a:off x="7391400" y="3886200"/>
            <a:ext cx="1447800" cy="1588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ight Brace 40"/>
          <p:cNvSpPr/>
          <p:nvPr/>
        </p:nvSpPr>
        <p:spPr>
          <a:xfrm>
            <a:off x="7391400" y="4038600"/>
            <a:ext cx="457200" cy="457200"/>
          </a:xfrm>
          <a:prstGeom prst="rightBrace">
            <a:avLst>
              <a:gd name="adj1" fmla="val 8333"/>
              <a:gd name="adj2" fmla="val 46364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>
            <a:stCxn id="41" idx="1"/>
          </p:cNvCxnSpPr>
          <p:nvPr/>
        </p:nvCxnSpPr>
        <p:spPr>
          <a:xfrm rot="10800000" flipH="1" flipV="1">
            <a:off x="7848600" y="4250576"/>
            <a:ext cx="685800" cy="1662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ight Brace 43"/>
          <p:cNvSpPr/>
          <p:nvPr/>
        </p:nvSpPr>
        <p:spPr>
          <a:xfrm>
            <a:off x="6096000" y="3962400"/>
            <a:ext cx="381000" cy="381000"/>
          </a:xfrm>
          <a:prstGeom prst="rightBrac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>
            <a:stCxn id="44" idx="1"/>
          </p:cNvCxnSpPr>
          <p:nvPr/>
        </p:nvCxnSpPr>
        <p:spPr>
          <a:xfrm rot="10800000" flipH="1" flipV="1">
            <a:off x="6477000" y="4152900"/>
            <a:ext cx="1828800" cy="102870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Arc 46"/>
          <p:cNvSpPr/>
          <p:nvPr/>
        </p:nvSpPr>
        <p:spPr>
          <a:xfrm rot="12640990">
            <a:off x="5679184" y="3777719"/>
            <a:ext cx="921279" cy="2158084"/>
          </a:xfrm>
          <a:prstGeom prst="arc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 rot="10800000">
            <a:off x="5257800" y="5410200"/>
            <a:ext cx="228600" cy="1524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10800000">
            <a:off x="5334000" y="5181600"/>
            <a:ext cx="152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10800000">
            <a:off x="5334000" y="4953000"/>
            <a:ext cx="228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10800000">
            <a:off x="5334000" y="5334000"/>
            <a:ext cx="152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10800000">
            <a:off x="5562600" y="5181600"/>
            <a:ext cx="1752600" cy="3810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3770" y="0"/>
            <a:ext cx="5365230" cy="681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096000" y="3810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1800" y="3733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8400" y="480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5334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525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3200" y="5638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1200" y="5486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7400" y="5943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1800" y="6172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5000" y="6400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048000" y="5715000"/>
            <a:ext cx="1219200" cy="1524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124200" y="6477000"/>
            <a:ext cx="1143000" cy="762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>
            <a:off x="4953000" y="5715000"/>
            <a:ext cx="914400" cy="1588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>
            <a:off x="4800600" y="6553200"/>
            <a:ext cx="914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>
            <a:off x="5029200" y="6172200"/>
            <a:ext cx="914400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3048000" y="5486400"/>
            <a:ext cx="1371600" cy="762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5105400" y="4876800"/>
            <a:ext cx="1219200" cy="1588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200400" y="4038600"/>
            <a:ext cx="990600" cy="914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2590800" y="5105400"/>
            <a:ext cx="1752600" cy="3048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>
            <a:off x="4953000" y="4038600"/>
            <a:ext cx="121920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895600" y="6629400"/>
            <a:ext cx="1447801" cy="762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590800" y="64886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-1"/>
            <a:ext cx="7181850" cy="683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905000" y="30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9800" y="1828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0200" y="99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1143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220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2895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71600" y="411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0" y="5029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133600" y="457200"/>
            <a:ext cx="2133600" cy="914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905000" y="1219200"/>
            <a:ext cx="2286000" cy="12954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124200" y="1905000"/>
            <a:ext cx="1600200" cy="6858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514600" y="2057400"/>
            <a:ext cx="1905000" cy="609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2057400" y="2438400"/>
            <a:ext cx="2133600" cy="533400"/>
          </a:xfrm>
          <a:prstGeom prst="straightConnector1">
            <a:avLst/>
          </a:prstGeom>
          <a:ln w="38100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352800" y="2743200"/>
            <a:ext cx="1371600" cy="152400"/>
          </a:xfrm>
          <a:prstGeom prst="straightConnector1">
            <a:avLst/>
          </a:prstGeom>
          <a:ln w="38100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971800" y="1371600"/>
            <a:ext cx="1143000" cy="4572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3581400" y="1600200"/>
            <a:ext cx="1143000" cy="2286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1524000" y="3124200"/>
            <a:ext cx="2895600" cy="7620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1676400" y="4419600"/>
            <a:ext cx="2667000" cy="6096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1752600" y="5213866"/>
            <a:ext cx="1295400" cy="12013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4374" y="0"/>
            <a:ext cx="541525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2438400" y="685800"/>
            <a:ext cx="1600200" cy="76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3352800" y="2362200"/>
            <a:ext cx="1981200" cy="1524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971800" y="2895600"/>
            <a:ext cx="838200" cy="381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057400" y="533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0" y="2286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3200" y="2590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248" y="0"/>
            <a:ext cx="74615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>
            <a:off x="304800" y="914400"/>
            <a:ext cx="2667000" cy="533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 flipV="1">
            <a:off x="6019800" y="2895600"/>
            <a:ext cx="1371600" cy="1524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057400" y="2819400"/>
            <a:ext cx="2667000" cy="533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685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15200" y="2667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76400" y="2590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600200"/>
            <a:ext cx="4495800" cy="322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362200" y="1676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29200" y="3886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2057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667000" y="1905000"/>
            <a:ext cx="914400" cy="381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667000" y="2209800"/>
            <a:ext cx="1524000" cy="9144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>
            <a:off x="4419600" y="4038600"/>
            <a:ext cx="685800" cy="762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5562" y="0"/>
            <a:ext cx="6356837" cy="6905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62000" y="441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0" y="6324600"/>
            <a:ext cx="4572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0" y="5181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2800" y="2743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15200" y="1981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05800" y="3886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990600" y="3733800"/>
            <a:ext cx="2209800" cy="838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514600" y="4495800"/>
            <a:ext cx="2514600" cy="8382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352800" y="5715000"/>
            <a:ext cx="2514600" cy="8382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 flipV="1">
            <a:off x="6019800" y="2209800"/>
            <a:ext cx="13716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V="1">
            <a:off x="6248400" y="2895600"/>
            <a:ext cx="990600" cy="1524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6477000" y="3733800"/>
            <a:ext cx="1905000" cy="3048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229600" y="2133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10800000" flipV="1">
            <a:off x="6477000" y="2362200"/>
            <a:ext cx="1828800" cy="4572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8500" y="1142999"/>
            <a:ext cx="5651500" cy="496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495800" y="1371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10200" y="3200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81800" y="1600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8600" y="3581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8200" y="5638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6019800" y="1905000"/>
            <a:ext cx="838200" cy="6858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4572000" y="1676400"/>
            <a:ext cx="1371600" cy="12954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/>
          <p:nvPr/>
        </p:nvCxnSpPr>
        <p:spPr>
          <a:xfrm rot="5400000" flipH="1" flipV="1">
            <a:off x="4038600" y="4953000"/>
            <a:ext cx="1447800" cy="762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 flipH="1" flipV="1">
            <a:off x="4648200" y="3733800"/>
            <a:ext cx="685800" cy="381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5334000" y="3124200"/>
            <a:ext cx="1371600" cy="1295400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879640">
            <a:off x="4534307" y="3148910"/>
            <a:ext cx="514651" cy="990600"/>
          </a:xfrm>
          <a:prstGeom prst="roundRect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0"/>
            <a:ext cx="6400800" cy="6799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33400" y="83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676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7800" y="1295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3352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2133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4724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525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400" y="5638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838200" y="1066800"/>
            <a:ext cx="2514600" cy="381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905000" y="1600200"/>
            <a:ext cx="2667000" cy="1524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914400" y="1981200"/>
            <a:ext cx="2971800" cy="533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85800" y="2438400"/>
            <a:ext cx="1752600" cy="838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09600" y="3581400"/>
            <a:ext cx="3200400" cy="6096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533400" y="4572000"/>
            <a:ext cx="3886200" cy="4572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1143000" y="4648200"/>
            <a:ext cx="3581400" cy="8382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143000" y="5105400"/>
            <a:ext cx="3429000" cy="7620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2263676"/>
            <a:ext cx="8001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  <a:latin typeface="Narkisim" pitchFamily="34" charset="-79"/>
                <a:cs typeface="Narkisim" pitchFamily="34" charset="-79"/>
              </a:rPr>
              <a:t>Important </a:t>
            </a:r>
            <a:r>
              <a:rPr lang="en-US" sz="7200" dirty="0" err="1" smtClean="0">
                <a:solidFill>
                  <a:srgbClr val="FF0000"/>
                </a:solidFill>
                <a:latin typeface="Narkisim" pitchFamily="34" charset="-79"/>
                <a:cs typeface="Narkisim" pitchFamily="34" charset="-79"/>
              </a:rPr>
              <a:t>Gyri</a:t>
            </a:r>
            <a:r>
              <a:rPr lang="en-US" sz="7200" dirty="0" smtClean="0">
                <a:solidFill>
                  <a:srgbClr val="FF0000"/>
                </a:solidFill>
                <a:latin typeface="Narkisim" pitchFamily="34" charset="-79"/>
                <a:cs typeface="Narkisim" pitchFamily="34" charset="-79"/>
              </a:rPr>
              <a:t> and </a:t>
            </a:r>
            <a:r>
              <a:rPr lang="en-US" sz="7200" dirty="0" err="1" smtClean="0">
                <a:solidFill>
                  <a:srgbClr val="FF0000"/>
                </a:solidFill>
                <a:latin typeface="Narkisim" pitchFamily="34" charset="-79"/>
                <a:cs typeface="Narkisim" pitchFamily="34" charset="-79"/>
              </a:rPr>
              <a:t>Sulci</a:t>
            </a:r>
            <a:r>
              <a:rPr lang="en-US" sz="7200" dirty="0" smtClean="0">
                <a:solidFill>
                  <a:srgbClr val="FF0000"/>
                </a:solidFill>
                <a:latin typeface="Narkisim" pitchFamily="34" charset="-79"/>
                <a:cs typeface="Narkisim" pitchFamily="34" charset="-79"/>
              </a:rPr>
              <a:t>!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Narkisim" pitchFamily="34" charset="-79"/>
                <a:cs typeface="Narkisim" pitchFamily="34" charset="-79"/>
              </a:rPr>
              <a:t>(Remember </a:t>
            </a:r>
            <a:r>
              <a:rPr lang="en-US" sz="2400" dirty="0" err="1" smtClean="0">
                <a:solidFill>
                  <a:srgbClr val="FF0000"/>
                </a:solidFill>
                <a:latin typeface="Narkisim" pitchFamily="34" charset="-79"/>
                <a:cs typeface="Narkisim" pitchFamily="34" charset="-79"/>
              </a:rPr>
              <a:t>Gyri</a:t>
            </a:r>
            <a:r>
              <a:rPr lang="en-US" sz="2400" dirty="0" smtClean="0">
                <a:solidFill>
                  <a:srgbClr val="FF0000"/>
                </a:solidFill>
                <a:latin typeface="Narkisim" pitchFamily="34" charset="-79"/>
                <a:cs typeface="Narkisim" pitchFamily="34" charset="-79"/>
              </a:rPr>
              <a:t> can be just general regions and are sometimes not defined by clear boundaries)</a:t>
            </a:r>
            <a:endParaRPr lang="en-US" sz="2400" dirty="0">
              <a:solidFill>
                <a:srgbClr val="FF0000"/>
              </a:solidFill>
              <a:latin typeface="Narkisim" pitchFamily="34" charset="-79"/>
              <a:cs typeface="Narkisim" pitchFamily="34" charset="-79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3770" y="0"/>
            <a:ext cx="5365230" cy="681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95400" y="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5200" y="30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74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52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1143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28800" y="1752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77000" y="2286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5400" y="3048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294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600200" y="228600"/>
            <a:ext cx="2286000" cy="762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286000" y="990600"/>
            <a:ext cx="1676400" cy="5334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5486400" y="457200"/>
            <a:ext cx="1905000" cy="3048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5486400" y="914400"/>
            <a:ext cx="1905000" cy="4572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066800" y="1295400"/>
            <a:ext cx="2286000" cy="7620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838200" y="914400"/>
            <a:ext cx="2286000" cy="7620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57400" y="1905000"/>
            <a:ext cx="2286000" cy="7620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 flipV="1">
            <a:off x="5029200" y="2438400"/>
            <a:ext cx="1447800" cy="4572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 flipV="1">
            <a:off x="5486400" y="3200400"/>
            <a:ext cx="1219200" cy="8382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24000" y="3276600"/>
            <a:ext cx="1524000" cy="4572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>
            <a:off x="4800602" y="3950732"/>
            <a:ext cx="685799" cy="5334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410200" y="441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820" y="0"/>
            <a:ext cx="5628580" cy="6870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696200" y="30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43800" y="121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34200" y="83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48600" y="3276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96200" y="1905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53400" y="480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rot="10800000" flipV="1">
            <a:off x="5562600" y="533400"/>
            <a:ext cx="2209800" cy="304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 flipV="1">
            <a:off x="5562600" y="990600"/>
            <a:ext cx="1447800" cy="2286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5181600" y="1295400"/>
            <a:ext cx="2438400" cy="3048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0800000" flipV="1">
            <a:off x="5638800" y="1981200"/>
            <a:ext cx="2209800" cy="3048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5715000" y="3429000"/>
            <a:ext cx="2209800" cy="3048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V="1">
            <a:off x="6096000" y="4876800"/>
            <a:ext cx="2209800" cy="3048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1143000"/>
            <a:ext cx="4267200" cy="379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638800" y="1905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434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0800" y="251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 rot="2378521">
            <a:off x="5009584" y="2110962"/>
            <a:ext cx="662282" cy="13716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rot="10800000" flipV="1">
            <a:off x="5562600" y="2819400"/>
            <a:ext cx="914400" cy="4572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4343400" y="3048000"/>
            <a:ext cx="414068" cy="1371600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558269"/>
            <a:ext cx="5257800" cy="3227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419600" y="1676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67400" y="3810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8400" y="2362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0400" y="5105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49646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3200" y="5486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81200" y="228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1981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5600" y="1905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2496682">
            <a:off x="3883475" y="2225946"/>
            <a:ext cx="1828800" cy="4572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5295900" y="2933700"/>
            <a:ext cx="381000" cy="3048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0800000" flipV="1">
            <a:off x="5638800" y="2590800"/>
            <a:ext cx="685800" cy="3810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 rot="19490727">
            <a:off x="4497417" y="3322206"/>
            <a:ext cx="2085953" cy="1105776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/>
          <p:nvPr/>
        </p:nvCxnSpPr>
        <p:spPr>
          <a:xfrm rot="5400000" flipH="1" flipV="1">
            <a:off x="3314700" y="4229100"/>
            <a:ext cx="1600200" cy="1588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 flipH="1" flipV="1">
            <a:off x="2857500" y="4152900"/>
            <a:ext cx="1524000" cy="5334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 flipV="1">
            <a:off x="1905000" y="4572000"/>
            <a:ext cx="1905000" cy="762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286000" y="2514600"/>
            <a:ext cx="1219200" cy="10668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H="1">
            <a:off x="2438400" y="2209800"/>
            <a:ext cx="914400" cy="9144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124200" y="2133600"/>
            <a:ext cx="685800" cy="6096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-24mid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5800" y="990600"/>
            <a:ext cx="7620000" cy="5311775"/>
          </a:xfrm>
          <a:prstGeom prst="rect">
            <a:avLst/>
          </a:prstGeom>
          <a:noFill/>
        </p:spPr>
      </p:pic>
      <p:grpSp>
        <p:nvGrpSpPr>
          <p:cNvPr id="4" name="Group 3"/>
          <p:cNvGrpSpPr/>
          <p:nvPr/>
        </p:nvGrpSpPr>
        <p:grpSpPr>
          <a:xfrm>
            <a:off x="1066800" y="4495800"/>
            <a:ext cx="2590800" cy="990600"/>
            <a:chOff x="1432335" y="3652008"/>
            <a:chExt cx="2590800" cy="990600"/>
          </a:xfrm>
        </p:grpSpPr>
        <p:sp>
          <p:nvSpPr>
            <p:cNvPr id="5" name="Oval 4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438400" y="396240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1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019800" y="1828800"/>
            <a:ext cx="685800" cy="685800"/>
            <a:chOff x="6477000" y="3657600"/>
            <a:chExt cx="685800" cy="685800"/>
          </a:xfrm>
        </p:grpSpPr>
        <p:sp>
          <p:nvSpPr>
            <p:cNvPr id="8" name="Oval 7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2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 rot="7562731">
            <a:off x="2655688" y="2950294"/>
            <a:ext cx="681371" cy="1072798"/>
            <a:chOff x="3962400" y="3429000"/>
            <a:chExt cx="533400" cy="1524000"/>
          </a:xfrm>
        </p:grpSpPr>
        <p:sp>
          <p:nvSpPr>
            <p:cNvPr id="11" name="Oval 10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38600" y="3810000"/>
              <a:ext cx="381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C00000"/>
                  </a:solidFill>
                </a:rPr>
                <a:t>3</a:t>
              </a:r>
              <a:endParaRPr lang="en-US" sz="3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648200" y="2590800"/>
            <a:ext cx="381000" cy="533400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953000" y="266700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66"/>
                </a:solidFill>
              </a:rPr>
              <a:t>4</a:t>
            </a:r>
            <a:endParaRPr lang="en-US" sz="2400" dirty="0">
              <a:solidFill>
                <a:srgbClr val="FF0066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419600" y="2133600"/>
            <a:ext cx="381000" cy="304800"/>
          </a:xfrm>
          <a:prstGeom prst="ellipse">
            <a:avLst/>
          </a:prstGeom>
          <a:noFill/>
          <a:ln w="476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724400" y="220980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5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209800" y="4191000"/>
            <a:ext cx="1828800" cy="652675"/>
            <a:chOff x="1432335" y="3652008"/>
            <a:chExt cx="2590800" cy="1060597"/>
          </a:xfrm>
        </p:grpSpPr>
        <p:sp>
          <p:nvSpPr>
            <p:cNvPr id="18" name="Oval 17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66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438401" y="3962399"/>
              <a:ext cx="761999" cy="7502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660066"/>
                  </a:solidFill>
                </a:rPr>
                <a:t>6</a:t>
              </a:r>
              <a:endParaRPr lang="en-US" sz="2400" dirty="0">
                <a:solidFill>
                  <a:srgbClr val="660066"/>
                </a:solidFill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3200400" y="3581400"/>
            <a:ext cx="609600" cy="762000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657600" y="4267200"/>
            <a:ext cx="365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00"/>
                </a:solidFill>
              </a:rPr>
              <a:t>7</a:t>
            </a:r>
            <a:endParaRPr lang="en-US" sz="2400" dirty="0">
              <a:solidFill>
                <a:srgbClr val="00FF00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 rot="3869272">
            <a:off x="3332948" y="1049399"/>
            <a:ext cx="681371" cy="1072798"/>
            <a:chOff x="3962400" y="3429000"/>
            <a:chExt cx="533400" cy="1524000"/>
          </a:xfrm>
        </p:grpSpPr>
        <p:sp>
          <p:nvSpPr>
            <p:cNvPr id="23" name="Oval 22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 rot="16277912">
              <a:off x="3883406" y="3873497"/>
              <a:ext cx="691390" cy="4577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00FFFF"/>
                  </a:solidFill>
                </a:rPr>
                <a:t>8</a:t>
              </a:r>
              <a:endParaRPr lang="en-US" sz="3200" dirty="0">
                <a:solidFill>
                  <a:srgbClr val="00FFFF"/>
                </a:solidFill>
              </a:endParaRPr>
            </a:p>
          </p:txBody>
        </p:sp>
      </p:grpSp>
      <p:sp>
        <p:nvSpPr>
          <p:cNvPr id="25" name="Oval 24"/>
          <p:cNvSpPr/>
          <p:nvPr/>
        </p:nvSpPr>
        <p:spPr>
          <a:xfrm rot="1841128">
            <a:off x="4054253" y="2958943"/>
            <a:ext cx="609600" cy="22860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10000" y="289560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6600"/>
                </a:solidFill>
              </a:rPr>
              <a:t>9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5-8medulla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19200" y="1220788"/>
            <a:ext cx="6875463" cy="5637212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4038600" y="4116388"/>
            <a:ext cx="1524000" cy="1600200"/>
            <a:chOff x="1432335" y="3652008"/>
            <a:chExt cx="2590800" cy="990600"/>
          </a:xfrm>
        </p:grpSpPr>
        <p:sp>
          <p:nvSpPr>
            <p:cNvPr id="4" name="Oval 3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38400" y="396240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1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477000" y="4268788"/>
            <a:ext cx="685800" cy="685800"/>
            <a:chOff x="6477000" y="3657600"/>
            <a:chExt cx="685800" cy="685800"/>
          </a:xfrm>
        </p:grpSpPr>
        <p:sp>
          <p:nvSpPr>
            <p:cNvPr id="6" name="Oval 5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2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724400" y="1906588"/>
            <a:ext cx="685800" cy="1219200"/>
            <a:chOff x="4724400" y="1295400"/>
            <a:chExt cx="685800" cy="1219200"/>
          </a:xfrm>
        </p:grpSpPr>
        <p:sp>
          <p:nvSpPr>
            <p:cNvPr id="9" name="Oval 8"/>
            <p:cNvSpPr/>
            <p:nvPr/>
          </p:nvSpPr>
          <p:spPr>
            <a:xfrm>
              <a:off x="4724400" y="1295400"/>
              <a:ext cx="685800" cy="1219200"/>
            </a:xfrm>
            <a:prstGeom prst="ellipse">
              <a:avLst/>
            </a:prstGeom>
            <a:noFill/>
            <a:ln w="412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800600" y="1524000"/>
              <a:ext cx="381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7030A0"/>
                  </a:solidFill>
                </a:rPr>
                <a:t>3</a:t>
              </a:r>
              <a:endParaRPr lang="en-US" sz="2800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105400" y="2287588"/>
            <a:ext cx="1447800" cy="1600200"/>
            <a:chOff x="5105400" y="1676400"/>
            <a:chExt cx="1447800" cy="1600200"/>
          </a:xfrm>
        </p:grpSpPr>
        <p:sp>
          <p:nvSpPr>
            <p:cNvPr id="10" name="Oval 9"/>
            <p:cNvSpPr/>
            <p:nvPr/>
          </p:nvSpPr>
          <p:spPr>
            <a:xfrm>
              <a:off x="5105400" y="1676400"/>
              <a:ext cx="1447800" cy="1600200"/>
            </a:xfrm>
            <a:prstGeom prst="ellipse">
              <a:avLst/>
            </a:prstGeom>
            <a:noFill/>
            <a:ln w="412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34000" y="2514600"/>
              <a:ext cx="609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2060"/>
                  </a:solidFill>
                </a:rPr>
                <a:t>4</a:t>
              </a:r>
              <a:endParaRPr lang="en-US" sz="28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905000" y="2820988"/>
            <a:ext cx="1524000" cy="1600200"/>
            <a:chOff x="1432335" y="3652008"/>
            <a:chExt cx="2590800" cy="990600"/>
          </a:xfrm>
        </p:grpSpPr>
        <p:sp>
          <p:nvSpPr>
            <p:cNvPr id="16" name="Oval 15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438400" y="3962400"/>
              <a:ext cx="762000" cy="285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00FFFF"/>
                  </a:solidFill>
                </a:rPr>
                <a:t>5</a:t>
              </a:r>
              <a:endParaRPr lang="en-US" sz="2400" dirty="0">
                <a:solidFill>
                  <a:srgbClr val="00FFFF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5-22ponsmid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981200" y="1143000"/>
            <a:ext cx="5326063" cy="5486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1752600" y="4191000"/>
            <a:ext cx="1905000" cy="762000"/>
            <a:chOff x="1432335" y="3652008"/>
            <a:chExt cx="2590800" cy="990600"/>
          </a:xfrm>
        </p:grpSpPr>
        <p:sp>
          <p:nvSpPr>
            <p:cNvPr id="4" name="Oval 3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38400" y="396240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1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867400" y="2743200"/>
            <a:ext cx="685800" cy="685800"/>
            <a:chOff x="6477000" y="3657600"/>
            <a:chExt cx="685800" cy="685800"/>
          </a:xfrm>
        </p:grpSpPr>
        <p:sp>
          <p:nvSpPr>
            <p:cNvPr id="7" name="Oval 6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2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6756487">
            <a:off x="3053871" y="2825139"/>
            <a:ext cx="533400" cy="1524000"/>
            <a:chOff x="3962400" y="3429000"/>
            <a:chExt cx="533400" cy="1524000"/>
          </a:xfrm>
        </p:grpSpPr>
        <p:sp>
          <p:nvSpPr>
            <p:cNvPr id="10" name="Oval 9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38600" y="3810000"/>
              <a:ext cx="381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C00000"/>
                  </a:solidFill>
                </a:rPr>
                <a:t>3</a:t>
              </a:r>
              <a:endParaRPr lang="en-US" sz="3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4" name="Oval 13"/>
          <p:cNvSpPr/>
          <p:nvPr/>
        </p:nvSpPr>
        <p:spPr>
          <a:xfrm>
            <a:off x="4495800" y="2133600"/>
            <a:ext cx="381000" cy="304800"/>
          </a:xfrm>
          <a:prstGeom prst="ellipse">
            <a:avLst/>
          </a:prstGeom>
          <a:noFill/>
          <a:ln w="476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800600" y="220980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4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505200" y="1600200"/>
            <a:ext cx="685800" cy="685800"/>
            <a:chOff x="6477000" y="3657600"/>
            <a:chExt cx="685800" cy="685800"/>
          </a:xfrm>
        </p:grpSpPr>
        <p:sp>
          <p:nvSpPr>
            <p:cNvPr id="17" name="Oval 16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66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660066"/>
                  </a:solidFill>
                </a:rPr>
                <a:t>5</a:t>
              </a:r>
              <a:endParaRPr lang="en-US" dirty="0">
                <a:solidFill>
                  <a:srgbClr val="660066"/>
                </a:solidFill>
              </a:endParaRPr>
            </a:p>
          </p:txBody>
        </p:sp>
      </p:grpSp>
      <p:sp>
        <p:nvSpPr>
          <p:cNvPr id="19" name="Oval 18"/>
          <p:cNvSpPr/>
          <p:nvPr/>
        </p:nvSpPr>
        <p:spPr>
          <a:xfrm>
            <a:off x="4419600" y="2667000"/>
            <a:ext cx="304800" cy="304800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648200" y="259080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66"/>
                </a:solidFill>
              </a:rPr>
              <a:t>6</a:t>
            </a:r>
            <a:endParaRPr lang="en-US" sz="2400" dirty="0">
              <a:solidFill>
                <a:srgbClr val="FF0066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 rot="18801885">
            <a:off x="3842805" y="2988137"/>
            <a:ext cx="1794243" cy="653994"/>
            <a:chOff x="1432335" y="3652008"/>
            <a:chExt cx="2590800" cy="1080581"/>
          </a:xfrm>
        </p:grpSpPr>
        <p:sp>
          <p:nvSpPr>
            <p:cNvPr id="22" name="Oval 21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00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2798115">
              <a:off x="2287769" y="3963308"/>
              <a:ext cx="871940" cy="6666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00FFFF"/>
                  </a:solidFill>
                </a:rPr>
                <a:t>7</a:t>
              </a:r>
              <a:endParaRPr lang="en-US" sz="2400" dirty="0">
                <a:solidFill>
                  <a:srgbClr val="00FFFF"/>
                </a:solidFill>
              </a:endParaRPr>
            </a:p>
          </p:txBody>
        </p:sp>
      </p:grpSp>
      <p:sp>
        <p:nvSpPr>
          <p:cNvPr id="24" name="Oval 23"/>
          <p:cNvSpPr/>
          <p:nvPr/>
        </p:nvSpPr>
        <p:spPr>
          <a:xfrm>
            <a:off x="3429000" y="4038600"/>
            <a:ext cx="2667000" cy="1752600"/>
          </a:xfrm>
          <a:prstGeom prst="ellipse">
            <a:avLst/>
          </a:prstGeom>
          <a:noFill/>
          <a:ln w="41275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4419600" y="47244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FF00"/>
                </a:solidFill>
              </a:rPr>
              <a:t>8</a:t>
            </a:r>
            <a:endParaRPr lang="en-US" sz="3200" dirty="0">
              <a:solidFill>
                <a:srgbClr val="00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5-12medulla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3400" y="1341437"/>
            <a:ext cx="8228428" cy="5135563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</p:pic>
      <p:grpSp>
        <p:nvGrpSpPr>
          <p:cNvPr id="3" name="Group 2"/>
          <p:cNvGrpSpPr/>
          <p:nvPr/>
        </p:nvGrpSpPr>
        <p:grpSpPr>
          <a:xfrm rot="17678870">
            <a:off x="3198177" y="5121304"/>
            <a:ext cx="1452245" cy="758901"/>
            <a:chOff x="1432335" y="3652008"/>
            <a:chExt cx="2590800" cy="990600"/>
          </a:xfrm>
        </p:grpSpPr>
        <p:sp>
          <p:nvSpPr>
            <p:cNvPr id="4" name="Oval 3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38400" y="396240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1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286000" y="3475037"/>
            <a:ext cx="685800" cy="685800"/>
            <a:chOff x="6477000" y="3657600"/>
            <a:chExt cx="685800" cy="685800"/>
          </a:xfrm>
        </p:grpSpPr>
        <p:sp>
          <p:nvSpPr>
            <p:cNvPr id="7" name="Oval 6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2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114800" y="3398837"/>
            <a:ext cx="533400" cy="1524000"/>
            <a:chOff x="3962400" y="3429000"/>
            <a:chExt cx="533400" cy="1524000"/>
          </a:xfrm>
        </p:grpSpPr>
        <p:sp>
          <p:nvSpPr>
            <p:cNvPr id="9" name="Oval 8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38600" y="3810000"/>
              <a:ext cx="381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C00000"/>
                  </a:solidFill>
                </a:rPr>
                <a:t>3</a:t>
              </a:r>
              <a:endParaRPr lang="en-US" sz="3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2" name="Oval 11"/>
          <p:cNvSpPr/>
          <p:nvPr/>
        </p:nvSpPr>
        <p:spPr>
          <a:xfrm rot="2849502">
            <a:off x="1128268" y="2069965"/>
            <a:ext cx="685800" cy="1295400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81200" y="2636837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66"/>
                </a:solidFill>
              </a:rPr>
              <a:t>4</a:t>
            </a:r>
            <a:endParaRPr lang="en-US" sz="2400" dirty="0">
              <a:solidFill>
                <a:srgbClr val="FF0066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2895600" y="2865437"/>
            <a:ext cx="381000" cy="381000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971800" y="3170237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00"/>
                </a:solidFill>
              </a:rPr>
              <a:t>11</a:t>
            </a:r>
            <a:endParaRPr lang="en-US" sz="2400" dirty="0">
              <a:solidFill>
                <a:srgbClr val="00FF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 rot="1570185">
            <a:off x="2980435" y="2277743"/>
            <a:ext cx="1295400" cy="685800"/>
          </a:xfrm>
          <a:prstGeom prst="ellipse">
            <a:avLst/>
          </a:prstGeom>
          <a:noFill/>
          <a:ln w="38100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7600" y="2941637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</a:rPr>
              <a:t>6</a:t>
            </a:r>
            <a:endParaRPr lang="en-US" sz="2400" dirty="0">
              <a:solidFill>
                <a:srgbClr val="00FFFF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5867400" y="3017837"/>
            <a:ext cx="838200" cy="685800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562600" y="3170237"/>
            <a:ext cx="16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7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5562600" y="3551237"/>
            <a:ext cx="457200" cy="45720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257800" y="3627437"/>
            <a:ext cx="16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6600"/>
                </a:solidFill>
              </a:rPr>
              <a:t>5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3276600" y="1646237"/>
            <a:ext cx="2590800" cy="914400"/>
          </a:xfrm>
          <a:prstGeom prst="ellipse">
            <a:avLst/>
          </a:prstGeom>
          <a:noFill/>
          <a:ln w="476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495800" y="1874837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8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 rot="17678870">
            <a:off x="1484461" y="3045885"/>
            <a:ext cx="1298279" cy="578031"/>
            <a:chOff x="1432335" y="3652008"/>
            <a:chExt cx="2590800" cy="990600"/>
          </a:xfrm>
        </p:grpSpPr>
        <p:sp>
          <p:nvSpPr>
            <p:cNvPr id="25" name="Oval 24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438399" y="3797645"/>
              <a:ext cx="762000" cy="791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C000"/>
                  </a:solidFill>
                </a:rPr>
                <a:t>9</a:t>
              </a:r>
              <a:endParaRPr lang="en-US" sz="2400" dirty="0">
                <a:solidFill>
                  <a:srgbClr val="FFC000"/>
                </a:solidFill>
              </a:endParaRPr>
            </a:p>
          </p:txBody>
        </p:sp>
      </p:grpSp>
      <p:sp>
        <p:nvSpPr>
          <p:cNvPr id="27" name="Oval 26"/>
          <p:cNvSpPr/>
          <p:nvPr/>
        </p:nvSpPr>
        <p:spPr>
          <a:xfrm>
            <a:off x="4419600" y="2941637"/>
            <a:ext cx="381000" cy="381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4724400" y="3094037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</a:rPr>
              <a:t>10</a:t>
            </a:r>
            <a:endParaRPr lang="en-US" sz="2400" dirty="0">
              <a:solidFill>
                <a:srgbClr val="00B050"/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 rot="20277761">
            <a:off x="2077211" y="4520919"/>
            <a:ext cx="1676400" cy="838200"/>
            <a:chOff x="1432335" y="3652008"/>
            <a:chExt cx="2590800" cy="990600"/>
          </a:xfrm>
        </p:grpSpPr>
        <p:sp>
          <p:nvSpPr>
            <p:cNvPr id="30" name="Oval 29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438401" y="3920431"/>
              <a:ext cx="1080254" cy="54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</a:rPr>
                <a:t>12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8" descr="5-17caudalpons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14400" y="1049338"/>
            <a:ext cx="7239000" cy="5732462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 rot="18990224">
            <a:off x="2841030" y="5357886"/>
            <a:ext cx="1752600" cy="762000"/>
            <a:chOff x="1432335" y="3652008"/>
            <a:chExt cx="2590800" cy="990600"/>
          </a:xfrm>
        </p:grpSpPr>
        <p:sp>
          <p:nvSpPr>
            <p:cNvPr id="4" name="Oval 3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38400" y="396240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1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791200" y="3944938"/>
            <a:ext cx="685800" cy="685800"/>
            <a:chOff x="6477000" y="3657600"/>
            <a:chExt cx="685800" cy="685800"/>
          </a:xfrm>
        </p:grpSpPr>
        <p:sp>
          <p:nvSpPr>
            <p:cNvPr id="7" name="Oval 6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2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2580115">
            <a:off x="3592097" y="4069955"/>
            <a:ext cx="705038" cy="1426369"/>
            <a:chOff x="3962400" y="3429000"/>
            <a:chExt cx="533400" cy="1524000"/>
          </a:xfrm>
        </p:grpSpPr>
        <p:sp>
          <p:nvSpPr>
            <p:cNvPr id="10" name="Oval 9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38600" y="3810000"/>
              <a:ext cx="381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C00000"/>
                  </a:solidFill>
                </a:rPr>
                <a:t>3</a:t>
              </a:r>
              <a:endParaRPr lang="en-US" sz="3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2438400" y="2497138"/>
            <a:ext cx="838200" cy="762000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133600" y="2649538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66"/>
                </a:solidFill>
              </a:rPr>
              <a:t>4</a:t>
            </a:r>
            <a:endParaRPr lang="en-US" sz="2400" dirty="0">
              <a:solidFill>
                <a:srgbClr val="FF0066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3505200" y="2878138"/>
            <a:ext cx="609600" cy="609600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114800" y="3106738"/>
            <a:ext cx="16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00"/>
                </a:solidFill>
              </a:rPr>
              <a:t>5</a:t>
            </a:r>
            <a:endParaRPr lang="en-US" sz="2400" dirty="0">
              <a:solidFill>
                <a:srgbClr val="00FF00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2743200" y="3563938"/>
            <a:ext cx="685800" cy="685800"/>
          </a:xfrm>
          <a:prstGeom prst="ellipse">
            <a:avLst/>
          </a:prstGeom>
          <a:noFill/>
          <a:ln w="38100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9000" y="3868738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</a:rPr>
              <a:t>6</a:t>
            </a:r>
            <a:endParaRPr lang="en-US" sz="2400" dirty="0">
              <a:solidFill>
                <a:srgbClr val="00FFFF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3200400" y="2039938"/>
            <a:ext cx="2590800" cy="914400"/>
          </a:xfrm>
          <a:prstGeom prst="ellipse">
            <a:avLst/>
          </a:prstGeom>
          <a:noFill/>
          <a:ln w="476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419600" y="2268538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7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 rot="2580115">
            <a:off x="2449097" y="1326754"/>
            <a:ext cx="705038" cy="1426369"/>
            <a:chOff x="3962400" y="3429000"/>
            <a:chExt cx="533400" cy="1524000"/>
          </a:xfrm>
        </p:grpSpPr>
        <p:sp>
          <p:nvSpPr>
            <p:cNvPr id="22" name="Oval 21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6674069">
              <a:off x="3960066" y="3881180"/>
              <a:ext cx="538069" cy="4424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7030A0"/>
                  </a:solidFill>
                </a:rPr>
                <a:t>8</a:t>
              </a:r>
              <a:endParaRPr lang="en-US" sz="3200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96000" y="2878138"/>
            <a:ext cx="1066800" cy="685800"/>
            <a:chOff x="6477000" y="3657600"/>
            <a:chExt cx="1066800" cy="685800"/>
          </a:xfrm>
        </p:grpSpPr>
        <p:sp>
          <p:nvSpPr>
            <p:cNvPr id="25" name="Oval 24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086600" y="37338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6600"/>
                  </a:solidFill>
                </a:rPr>
                <a:t>9</a:t>
              </a:r>
              <a:endParaRPr lang="en-US" dirty="0">
                <a:solidFill>
                  <a:srgbClr val="FF6600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676402" y="3200405"/>
            <a:ext cx="1219200" cy="851704"/>
            <a:chOff x="5885330" y="3601759"/>
            <a:chExt cx="1577788" cy="809674"/>
          </a:xfrm>
        </p:grpSpPr>
        <p:sp>
          <p:nvSpPr>
            <p:cNvPr id="28" name="Oval 27"/>
            <p:cNvSpPr/>
            <p:nvPr/>
          </p:nvSpPr>
          <p:spPr>
            <a:xfrm>
              <a:off x="6477000" y="3601759"/>
              <a:ext cx="986118" cy="741641"/>
            </a:xfrm>
            <a:prstGeom prst="ellipse">
              <a:avLst/>
            </a:prstGeom>
            <a:noFill/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885330" y="3746636"/>
              <a:ext cx="1066800" cy="6647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11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76800" y="3030538"/>
            <a:ext cx="838200" cy="411665"/>
            <a:chOff x="6477000" y="3657600"/>
            <a:chExt cx="1676400" cy="740996"/>
          </a:xfrm>
        </p:grpSpPr>
        <p:sp>
          <p:nvSpPr>
            <p:cNvPr id="31" name="Oval 30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086600" y="3733799"/>
              <a:ext cx="1066800" cy="6647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B050"/>
                  </a:solidFill>
                </a:rPr>
                <a:t>10</a:t>
              </a:r>
              <a:endParaRPr lang="en-US" dirty="0">
                <a:solidFill>
                  <a:srgbClr val="00B050"/>
                </a:solidFill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-26middien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600" y="1219200"/>
            <a:ext cx="7086600" cy="5424488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</p:pic>
      <p:grpSp>
        <p:nvGrpSpPr>
          <p:cNvPr id="8" name="Group 7"/>
          <p:cNvGrpSpPr/>
          <p:nvPr/>
        </p:nvGrpSpPr>
        <p:grpSpPr>
          <a:xfrm>
            <a:off x="1524000" y="4024312"/>
            <a:ext cx="2590800" cy="990600"/>
            <a:chOff x="1432335" y="3652008"/>
            <a:chExt cx="2590800" cy="990600"/>
          </a:xfrm>
        </p:grpSpPr>
        <p:sp>
          <p:nvSpPr>
            <p:cNvPr id="5" name="Oval 4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38400" y="396240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1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019800" y="3033712"/>
            <a:ext cx="685800" cy="685800"/>
            <a:chOff x="6477000" y="3657600"/>
            <a:chExt cx="685800" cy="685800"/>
          </a:xfrm>
        </p:grpSpPr>
        <p:sp>
          <p:nvSpPr>
            <p:cNvPr id="11" name="Oval 10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2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 rot="5400000">
            <a:off x="4132691" y="2368576"/>
            <a:ext cx="704149" cy="1034582"/>
            <a:chOff x="3962400" y="3429000"/>
            <a:chExt cx="590808" cy="1524000"/>
          </a:xfrm>
        </p:grpSpPr>
        <p:sp>
          <p:nvSpPr>
            <p:cNvPr id="14" name="Oval 13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 rot="16200000">
              <a:off x="3973432" y="3857063"/>
              <a:ext cx="668903" cy="4906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00FF00"/>
                  </a:solidFill>
                </a:rPr>
                <a:t>7</a:t>
              </a:r>
              <a:endParaRPr lang="en-US" sz="3200" dirty="0">
                <a:solidFill>
                  <a:srgbClr val="00FF00"/>
                </a:solidFill>
              </a:endParaRPr>
            </a:p>
          </p:txBody>
        </p:sp>
      </p:grpSp>
      <p:sp>
        <p:nvSpPr>
          <p:cNvPr id="17" name="Oval 16"/>
          <p:cNvSpPr/>
          <p:nvPr/>
        </p:nvSpPr>
        <p:spPr>
          <a:xfrm>
            <a:off x="4191000" y="1738312"/>
            <a:ext cx="685800" cy="685800"/>
          </a:xfrm>
          <a:prstGeom prst="ellipse">
            <a:avLst/>
          </a:prstGeom>
          <a:noFill/>
          <a:ln w="3175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419600" y="1890712"/>
            <a:ext cx="457200" cy="381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4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4876800" y="3719512"/>
            <a:ext cx="685800" cy="685800"/>
          </a:xfrm>
          <a:prstGeom prst="ellipse">
            <a:avLst/>
          </a:prstGeom>
          <a:noFill/>
          <a:ln w="31750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53000" y="3871912"/>
            <a:ext cx="457200" cy="381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FF"/>
                </a:solidFill>
              </a:rPr>
              <a:t>5</a:t>
            </a:r>
            <a:endParaRPr lang="en-US" dirty="0">
              <a:solidFill>
                <a:srgbClr val="00FFFF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 rot="17568272">
            <a:off x="1111066" y="1699985"/>
            <a:ext cx="2590800" cy="990600"/>
            <a:chOff x="1432335" y="3652008"/>
            <a:chExt cx="2590800" cy="990600"/>
          </a:xfrm>
        </p:grpSpPr>
        <p:sp>
          <p:nvSpPr>
            <p:cNvPr id="23" name="Oval 22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38400" y="396240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6600"/>
                  </a:solidFill>
                </a:rPr>
                <a:t>6</a:t>
              </a:r>
              <a:endParaRPr lang="en-US" sz="2400" dirty="0">
                <a:solidFill>
                  <a:srgbClr val="FF6600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 rot="7872907">
            <a:off x="2947700" y="3324968"/>
            <a:ext cx="635728" cy="1034582"/>
            <a:chOff x="3962400" y="3429000"/>
            <a:chExt cx="533400" cy="1524000"/>
          </a:xfrm>
        </p:grpSpPr>
        <p:sp>
          <p:nvSpPr>
            <p:cNvPr id="26" name="Oval 25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038600" y="3810000"/>
              <a:ext cx="381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C00000"/>
                  </a:solidFill>
                </a:rPr>
                <a:t>3</a:t>
              </a:r>
              <a:endParaRPr lang="en-US" sz="3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  <p:grpSp>
        <p:nvGrpSpPr>
          <p:cNvPr id="31" name="Group 30"/>
          <p:cNvGrpSpPr/>
          <p:nvPr/>
        </p:nvGrpSpPr>
        <p:grpSpPr>
          <a:xfrm rot="5400000">
            <a:off x="7006704" y="2975498"/>
            <a:ext cx="1194374" cy="1034583"/>
            <a:chOff x="3962400" y="3429000"/>
            <a:chExt cx="1002125" cy="1524001"/>
          </a:xfrm>
        </p:grpSpPr>
        <p:sp>
          <p:nvSpPr>
            <p:cNvPr id="32" name="Oval 31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4384749" y="4373226"/>
              <a:ext cx="668903" cy="4906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92D050"/>
                  </a:solidFill>
                </a:rPr>
                <a:t>9</a:t>
              </a:r>
              <a:endParaRPr lang="en-US" sz="3200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 rot="5400000">
            <a:off x="5663836" y="2108561"/>
            <a:ext cx="711928" cy="1371600"/>
            <a:chOff x="3898465" y="3429000"/>
            <a:chExt cx="597335" cy="2122707"/>
          </a:xfrm>
        </p:grpSpPr>
        <p:sp>
          <p:nvSpPr>
            <p:cNvPr id="35" name="Oval 34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3809338" y="4971932"/>
              <a:ext cx="668902" cy="4906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00B050"/>
                  </a:solidFill>
                </a:rPr>
                <a:t>8</a:t>
              </a:r>
              <a:endParaRPr lang="en-US" sz="3200" dirty="0">
                <a:solidFill>
                  <a:srgbClr val="00B050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6698"/>
            <a:ext cx="5362850" cy="682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2"/>
          <p:cNvSpPr/>
          <p:nvPr/>
        </p:nvSpPr>
        <p:spPr>
          <a:xfrm>
            <a:off x="3886200" y="685800"/>
            <a:ext cx="762000" cy="3124200"/>
          </a:xfrm>
          <a:prstGeom prst="roundRect">
            <a:avLst/>
          </a:prstGeom>
          <a:noFill/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 rot="1434246">
            <a:off x="2693912" y="3972905"/>
            <a:ext cx="1909260" cy="309533"/>
          </a:xfrm>
          <a:prstGeom prst="roundRect">
            <a:avLst/>
          </a:prstGeom>
          <a:noFill/>
          <a:ln w="412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 rot="1013996">
            <a:off x="2438370" y="4432602"/>
            <a:ext cx="1909260" cy="404009"/>
          </a:xfrm>
          <a:prstGeom prst="roundRect">
            <a:avLst/>
          </a:prstGeom>
          <a:noFill/>
          <a:ln w="412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09600" y="3505200"/>
            <a:ext cx="2362200" cy="60960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2286000" y="4953000"/>
            <a:ext cx="1066800" cy="5334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9" idx="2"/>
          </p:cNvCxnSpPr>
          <p:nvPr/>
        </p:nvCxnSpPr>
        <p:spPr>
          <a:xfrm rot="16200000" flipH="1">
            <a:off x="2508766" y="2661166"/>
            <a:ext cx="773668" cy="15240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581400" y="53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38400" y="3505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05000" y="2667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33600" y="4267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1000" y="3352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81200" y="5334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2895600" y="304800"/>
            <a:ext cx="1676400" cy="1524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667000" y="15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2362200" y="1295400"/>
            <a:ext cx="1371600" cy="1066800"/>
          </a:xfrm>
          <a:prstGeom prst="straightConnector1">
            <a:avLst/>
          </a:prstGeom>
          <a:ln w="381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5943600" y="990600"/>
            <a:ext cx="685800" cy="2895600"/>
          </a:xfrm>
          <a:prstGeom prst="roundRect">
            <a:avLst/>
          </a:prstGeom>
          <a:noFill/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5715000" y="685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4953000" y="5257800"/>
            <a:ext cx="1295400" cy="99060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5486400" y="4953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981200" y="1066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593056" y="-692945"/>
            <a:ext cx="5957888" cy="9144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19200" y="762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4800600" y="1524000"/>
            <a:ext cx="304800" cy="3810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419600" y="1524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876800" y="2133600"/>
            <a:ext cx="381000" cy="381000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029200" y="2438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8250486">
            <a:off x="3213116" y="4562130"/>
            <a:ext cx="1161975" cy="134248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67200" y="464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6722257">
            <a:off x="3191325" y="2142675"/>
            <a:ext cx="391636" cy="2049886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 rot="19770791">
            <a:off x="3346585" y="2652253"/>
            <a:ext cx="342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939031" y="2209800"/>
            <a:ext cx="299969" cy="781061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rot="19060026">
            <a:off x="6569660" y="2319721"/>
            <a:ext cx="243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 rot="2952459">
            <a:off x="3100750" y="1685592"/>
            <a:ext cx="381000" cy="1151550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52800" y="2286000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 rot="19291863">
            <a:off x="348793" y="3440772"/>
            <a:ext cx="1604330" cy="1681125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 rot="1041377">
            <a:off x="882880" y="3564986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-11medulla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600" y="990600"/>
            <a:ext cx="7391400" cy="5114925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 rot="16903795">
            <a:off x="3171553" y="4525399"/>
            <a:ext cx="1676400" cy="838200"/>
            <a:chOff x="1432335" y="3652008"/>
            <a:chExt cx="2590800" cy="990600"/>
          </a:xfrm>
        </p:grpSpPr>
        <p:sp>
          <p:nvSpPr>
            <p:cNvPr id="4" name="Oval 3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38400" y="396240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1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477000" y="3276600"/>
            <a:ext cx="685800" cy="685800"/>
            <a:chOff x="6477000" y="3657600"/>
            <a:chExt cx="685800" cy="685800"/>
          </a:xfrm>
        </p:grpSpPr>
        <p:sp>
          <p:nvSpPr>
            <p:cNvPr id="7" name="Oval 6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2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495800" y="2971800"/>
            <a:ext cx="533400" cy="1524000"/>
            <a:chOff x="4495800" y="3200400"/>
            <a:chExt cx="533400" cy="1524000"/>
          </a:xfrm>
        </p:grpSpPr>
        <p:sp>
          <p:nvSpPr>
            <p:cNvPr id="12" name="Oval 11"/>
            <p:cNvSpPr/>
            <p:nvPr/>
          </p:nvSpPr>
          <p:spPr>
            <a:xfrm>
              <a:off x="4495800" y="32004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72000" y="3581400"/>
              <a:ext cx="381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C00000"/>
                  </a:solidFill>
                </a:rPr>
                <a:t>3</a:t>
              </a:r>
              <a:endParaRPr lang="en-US" sz="3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5" name="Oval 14"/>
          <p:cNvSpPr/>
          <p:nvPr/>
        </p:nvSpPr>
        <p:spPr>
          <a:xfrm rot="5225781">
            <a:off x="3011318" y="2877850"/>
            <a:ext cx="333235" cy="548494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352800" y="312420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66"/>
                </a:solidFill>
              </a:rPr>
              <a:t>4</a:t>
            </a:r>
            <a:endParaRPr lang="en-US" sz="2400" dirty="0">
              <a:solidFill>
                <a:srgbClr val="FF0066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2971800" y="2209800"/>
            <a:ext cx="457200" cy="533400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352800" y="2438400"/>
            <a:ext cx="16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00"/>
                </a:solidFill>
              </a:rPr>
              <a:t>9</a:t>
            </a:r>
            <a:endParaRPr lang="en-US" sz="2400" dirty="0">
              <a:solidFill>
                <a:srgbClr val="00FF00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 rot="1570185">
            <a:off x="3350384" y="1910971"/>
            <a:ext cx="476120" cy="445259"/>
          </a:xfrm>
          <a:prstGeom prst="ellipse">
            <a:avLst/>
          </a:prstGeom>
          <a:noFill/>
          <a:ln w="38100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33800" y="213360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</a:rPr>
              <a:t>6</a:t>
            </a:r>
            <a:endParaRPr lang="en-US" sz="2400" dirty="0">
              <a:solidFill>
                <a:srgbClr val="00FFFF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5867400" y="2438400"/>
            <a:ext cx="838200" cy="685800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562600" y="2590800"/>
            <a:ext cx="16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660066"/>
                </a:solidFill>
              </a:rPr>
              <a:t>7</a:t>
            </a:r>
            <a:endParaRPr lang="en-US" sz="2400" dirty="0">
              <a:solidFill>
                <a:srgbClr val="660066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4572000" y="2057400"/>
            <a:ext cx="685800" cy="60960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953000" y="2590800"/>
            <a:ext cx="16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6600"/>
                </a:solidFill>
              </a:rPr>
              <a:t>5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2971800" y="1143000"/>
            <a:ext cx="2590800" cy="914400"/>
          </a:xfrm>
          <a:prstGeom prst="ellipse">
            <a:avLst/>
          </a:prstGeom>
          <a:noFill/>
          <a:ln w="476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191000" y="137160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8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 rot="2306162">
            <a:off x="1410585" y="2460507"/>
            <a:ext cx="1356015" cy="872825"/>
            <a:chOff x="1432335" y="3652008"/>
            <a:chExt cx="2590800" cy="990600"/>
          </a:xfrm>
        </p:grpSpPr>
        <p:sp>
          <p:nvSpPr>
            <p:cNvPr id="28" name="Oval 27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 rot="19293838">
              <a:off x="2438400" y="3931254"/>
              <a:ext cx="1173293" cy="5239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92D050"/>
                  </a:solidFill>
                </a:rPr>
                <a:t>10</a:t>
              </a:r>
              <a:endParaRPr lang="en-US" sz="2400" dirty="0">
                <a:solidFill>
                  <a:srgbClr val="92D050"/>
                </a:solidFill>
              </a:endParaRPr>
            </a:p>
          </p:txBody>
        </p:sp>
      </p:grpSp>
      <p:sp>
        <p:nvSpPr>
          <p:cNvPr id="30" name="Oval 29"/>
          <p:cNvSpPr/>
          <p:nvPr/>
        </p:nvSpPr>
        <p:spPr>
          <a:xfrm>
            <a:off x="5334000" y="1676400"/>
            <a:ext cx="685800" cy="609600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5334000" y="2209800"/>
            <a:ext cx="544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C000"/>
                </a:solidFill>
              </a:rPr>
              <a:t>11</a:t>
            </a:r>
            <a:endParaRPr lang="en-US" sz="2400" dirty="0">
              <a:solidFill>
                <a:srgbClr val="FFC000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 rot="20277761">
            <a:off x="5201411" y="3789083"/>
            <a:ext cx="1676400" cy="838200"/>
            <a:chOff x="1432335" y="3652008"/>
            <a:chExt cx="2590800" cy="990600"/>
          </a:xfrm>
        </p:grpSpPr>
        <p:sp>
          <p:nvSpPr>
            <p:cNvPr id="33" name="Oval 32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67396" y="3703421"/>
              <a:ext cx="1080254" cy="54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000000"/>
                  </a:solidFill>
                </a:rPr>
                <a:t>12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5-9medulla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600" y="1265238"/>
            <a:ext cx="7104063" cy="5516562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 rot="18963044">
            <a:off x="3059940" y="5384073"/>
            <a:ext cx="1447800" cy="838200"/>
            <a:chOff x="1432335" y="3652008"/>
            <a:chExt cx="2590800" cy="990600"/>
          </a:xfrm>
        </p:grpSpPr>
        <p:sp>
          <p:nvSpPr>
            <p:cNvPr id="4" name="Oval 3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38400" y="396240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1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400800" y="3856038"/>
            <a:ext cx="685800" cy="685800"/>
            <a:chOff x="6477000" y="3657600"/>
            <a:chExt cx="685800" cy="685800"/>
          </a:xfrm>
        </p:grpSpPr>
        <p:sp>
          <p:nvSpPr>
            <p:cNvPr id="10" name="Oval 9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2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572000" y="1874838"/>
            <a:ext cx="685800" cy="1219200"/>
            <a:chOff x="4724400" y="1295400"/>
            <a:chExt cx="685800" cy="1219200"/>
          </a:xfrm>
        </p:grpSpPr>
        <p:sp>
          <p:nvSpPr>
            <p:cNvPr id="13" name="Oval 12"/>
            <p:cNvSpPr/>
            <p:nvPr/>
          </p:nvSpPr>
          <p:spPr>
            <a:xfrm>
              <a:off x="4724400" y="1295400"/>
              <a:ext cx="685800" cy="1219200"/>
            </a:xfrm>
            <a:prstGeom prst="ellipse">
              <a:avLst/>
            </a:prstGeom>
            <a:noFill/>
            <a:ln w="412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76800" y="1676400"/>
              <a:ext cx="381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7030A0"/>
                  </a:solidFill>
                </a:rPr>
                <a:t>3</a:t>
              </a:r>
              <a:endParaRPr lang="en-US" sz="2800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257800" y="2103438"/>
            <a:ext cx="1066800" cy="1371600"/>
            <a:chOff x="5105400" y="1676400"/>
            <a:chExt cx="1447800" cy="1600200"/>
          </a:xfrm>
        </p:grpSpPr>
        <p:sp>
          <p:nvSpPr>
            <p:cNvPr id="16" name="Oval 15"/>
            <p:cNvSpPr/>
            <p:nvPr/>
          </p:nvSpPr>
          <p:spPr>
            <a:xfrm>
              <a:off x="5105400" y="1676400"/>
              <a:ext cx="1447800" cy="1600200"/>
            </a:xfrm>
            <a:prstGeom prst="ellipse">
              <a:avLst/>
            </a:prstGeom>
            <a:noFill/>
            <a:ln w="412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562600" y="2209800"/>
              <a:ext cx="609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002060"/>
                  </a:solidFill>
                </a:rPr>
                <a:t>4</a:t>
              </a:r>
              <a:endParaRPr lang="en-US" sz="2800" dirty="0">
                <a:solidFill>
                  <a:srgbClr val="002060"/>
                </a:solidFill>
              </a:endParaRPr>
            </a:p>
          </p:txBody>
        </p:sp>
      </p:grpSp>
      <p:sp>
        <p:nvSpPr>
          <p:cNvPr id="18" name="Oval 17"/>
          <p:cNvSpPr/>
          <p:nvPr/>
        </p:nvSpPr>
        <p:spPr>
          <a:xfrm>
            <a:off x="4495800" y="4008438"/>
            <a:ext cx="533400" cy="1524000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029200" y="3627438"/>
            <a:ext cx="914400" cy="838200"/>
          </a:xfrm>
          <a:prstGeom prst="ellipse">
            <a:avLst/>
          </a:prstGeom>
          <a:noFill/>
          <a:ln w="412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572000" y="4389438"/>
            <a:ext cx="38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5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57800" y="3779838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92D050"/>
                </a:solidFill>
              </a:rPr>
              <a:t>6</a:t>
            </a:r>
            <a:endParaRPr lang="en-US" sz="3200" dirty="0">
              <a:solidFill>
                <a:srgbClr val="92D05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 rot="9335224">
            <a:off x="4137052" y="3443183"/>
            <a:ext cx="333235" cy="548494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038600" y="3779838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66"/>
                </a:solidFill>
              </a:rPr>
              <a:t>8</a:t>
            </a:r>
            <a:endParaRPr lang="en-US" sz="2400" dirty="0">
              <a:solidFill>
                <a:srgbClr val="FF0066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6096000" y="3246438"/>
            <a:ext cx="838200" cy="685800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6934200" y="3170238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00"/>
                </a:solidFill>
              </a:rPr>
              <a:t>10</a:t>
            </a:r>
            <a:endParaRPr lang="en-US" sz="2400" dirty="0">
              <a:solidFill>
                <a:srgbClr val="00FF00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 rot="1570185">
            <a:off x="4612343" y="3306679"/>
            <a:ext cx="333733" cy="260518"/>
          </a:xfrm>
          <a:prstGeom prst="ellipse">
            <a:avLst/>
          </a:prstGeom>
          <a:noFill/>
          <a:ln w="38100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95800" y="3551238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</a:rPr>
              <a:t>9</a:t>
            </a:r>
            <a:endParaRPr lang="en-US" sz="2400" dirty="0">
              <a:solidFill>
                <a:srgbClr val="00FFFF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876800" y="3170238"/>
            <a:ext cx="533400" cy="53340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4724400" y="3622973"/>
            <a:ext cx="16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6600"/>
                </a:solidFill>
              </a:rPr>
              <a:t>7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-19pons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600" y="958850"/>
            <a:ext cx="7086600" cy="5746750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 rot="18876119">
            <a:off x="2598916" y="4920853"/>
            <a:ext cx="2236620" cy="744311"/>
            <a:chOff x="1432335" y="3652008"/>
            <a:chExt cx="2590800" cy="990600"/>
          </a:xfrm>
        </p:grpSpPr>
        <p:sp>
          <p:nvSpPr>
            <p:cNvPr id="4" name="Oval 3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38400" y="396240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1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590800" y="2971800"/>
            <a:ext cx="685800" cy="685800"/>
            <a:chOff x="6477000" y="3657600"/>
            <a:chExt cx="685800" cy="685800"/>
          </a:xfrm>
        </p:grpSpPr>
        <p:sp>
          <p:nvSpPr>
            <p:cNvPr id="7" name="Oval 6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2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105400" y="3048000"/>
            <a:ext cx="990600" cy="762000"/>
            <a:chOff x="3962400" y="3429000"/>
            <a:chExt cx="533400" cy="1524000"/>
          </a:xfrm>
        </p:grpSpPr>
        <p:sp>
          <p:nvSpPr>
            <p:cNvPr id="10" name="Oval 9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38600" y="3810000"/>
              <a:ext cx="381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C00000"/>
                  </a:solidFill>
                </a:rPr>
                <a:t>3</a:t>
              </a:r>
              <a:endParaRPr lang="en-US" sz="3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2" name="Oval 11"/>
          <p:cNvSpPr/>
          <p:nvPr/>
        </p:nvSpPr>
        <p:spPr>
          <a:xfrm>
            <a:off x="2514600" y="2330450"/>
            <a:ext cx="533400" cy="533400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971800" y="240665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66"/>
                </a:solidFill>
              </a:rPr>
              <a:t>4</a:t>
            </a:r>
            <a:endParaRPr lang="en-US" sz="2400" dirty="0">
              <a:solidFill>
                <a:srgbClr val="FF0066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981200" y="2330450"/>
            <a:ext cx="381000" cy="381000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828800" y="2635250"/>
            <a:ext cx="16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00"/>
                </a:solidFill>
              </a:rPr>
              <a:t>5</a:t>
            </a:r>
            <a:endParaRPr lang="en-US" sz="2400" dirty="0">
              <a:solidFill>
                <a:srgbClr val="00FF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3505200" y="1797050"/>
            <a:ext cx="1905000" cy="228600"/>
          </a:xfrm>
          <a:prstGeom prst="ellipse">
            <a:avLst/>
          </a:prstGeom>
          <a:noFill/>
          <a:ln w="476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648200" y="133985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6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3352800" y="2025650"/>
            <a:ext cx="2209800" cy="228600"/>
          </a:xfrm>
          <a:prstGeom prst="ellipse">
            <a:avLst/>
          </a:prstGeom>
          <a:noFill/>
          <a:ln w="47625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562600" y="210185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</a:rPr>
              <a:t>7</a:t>
            </a:r>
            <a:endParaRPr lang="en-US" sz="2400" dirty="0">
              <a:solidFill>
                <a:srgbClr val="00FFFF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4114800" y="2178050"/>
            <a:ext cx="381000" cy="38100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962400" y="2482850"/>
            <a:ext cx="16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6600"/>
                </a:solidFill>
              </a:rPr>
              <a:t>8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 rot="20385037">
            <a:off x="2405998" y="1447321"/>
            <a:ext cx="1143000" cy="457200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 rot="20385037">
            <a:off x="2863197" y="1513273"/>
            <a:ext cx="489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9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5-23midf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19200" y="1271587"/>
            <a:ext cx="6781800" cy="5281613"/>
          </a:xfrm>
          <a:prstGeom prst="rect">
            <a:avLst/>
          </a:prstGeom>
          <a:noFill/>
        </p:spPr>
      </p:pic>
      <p:sp>
        <p:nvSpPr>
          <p:cNvPr id="3" name="Oval 2"/>
          <p:cNvSpPr/>
          <p:nvPr/>
        </p:nvSpPr>
        <p:spPr>
          <a:xfrm>
            <a:off x="4800600" y="2719387"/>
            <a:ext cx="304800" cy="228600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29200" y="2719387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66"/>
                </a:solidFill>
              </a:rPr>
              <a:t>4</a:t>
            </a:r>
            <a:endParaRPr lang="en-US" sz="2400" dirty="0">
              <a:solidFill>
                <a:srgbClr val="FF0066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4495800" y="2109787"/>
            <a:ext cx="381000" cy="304800"/>
          </a:xfrm>
          <a:prstGeom prst="ellipse">
            <a:avLst/>
          </a:prstGeom>
          <a:noFill/>
          <a:ln w="476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800600" y="2185987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5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600200" y="4700587"/>
            <a:ext cx="1905000" cy="762000"/>
            <a:chOff x="1432335" y="3652008"/>
            <a:chExt cx="2590800" cy="990600"/>
          </a:xfrm>
        </p:grpSpPr>
        <p:sp>
          <p:nvSpPr>
            <p:cNvPr id="8" name="Oval 7"/>
            <p:cNvSpPr/>
            <p:nvPr/>
          </p:nvSpPr>
          <p:spPr>
            <a:xfrm rot="18814228">
              <a:off x="2232435" y="2851908"/>
              <a:ext cx="990600" cy="2590800"/>
            </a:xfrm>
            <a:prstGeom prst="ellipse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38400" y="396240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1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019800" y="2414587"/>
            <a:ext cx="685800" cy="685800"/>
            <a:chOff x="6477000" y="3657600"/>
            <a:chExt cx="685800" cy="685800"/>
          </a:xfrm>
        </p:grpSpPr>
        <p:sp>
          <p:nvSpPr>
            <p:cNvPr id="11" name="Oval 10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2</a:t>
              </a:r>
              <a:endParaRPr lang="en-US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 rot="18890314">
            <a:off x="3351675" y="3132643"/>
            <a:ext cx="533400" cy="1524000"/>
            <a:chOff x="3962400" y="3429000"/>
            <a:chExt cx="533400" cy="1524000"/>
          </a:xfrm>
        </p:grpSpPr>
        <p:sp>
          <p:nvSpPr>
            <p:cNvPr id="14" name="Oval 13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038600" y="3810000"/>
              <a:ext cx="381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C00000"/>
                  </a:solidFill>
                </a:rPr>
                <a:t>3</a:t>
              </a:r>
              <a:endParaRPr lang="en-US" sz="32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581400" y="1271587"/>
            <a:ext cx="685800" cy="685800"/>
            <a:chOff x="6477000" y="3657600"/>
            <a:chExt cx="685800" cy="685800"/>
          </a:xfrm>
        </p:grpSpPr>
        <p:sp>
          <p:nvSpPr>
            <p:cNvPr id="17" name="Oval 16"/>
            <p:cNvSpPr/>
            <p:nvPr/>
          </p:nvSpPr>
          <p:spPr>
            <a:xfrm>
              <a:off x="6477000" y="3657600"/>
              <a:ext cx="685800" cy="685800"/>
            </a:xfrm>
            <a:prstGeom prst="ellipse">
              <a:avLst/>
            </a:prstGeom>
            <a:noFill/>
            <a:ln w="31750">
              <a:solidFill>
                <a:srgbClr val="66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05600" y="3810000"/>
              <a:ext cx="45720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660066"/>
                  </a:solidFill>
                </a:rPr>
                <a:t>6</a:t>
              </a:r>
              <a:endParaRPr lang="en-US" dirty="0">
                <a:solidFill>
                  <a:srgbClr val="660066"/>
                </a:solidFill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4343400" y="2947987"/>
            <a:ext cx="304800" cy="228600"/>
          </a:xfrm>
          <a:prstGeom prst="ellipse">
            <a:avLst/>
          </a:prstGeom>
          <a:noFill/>
          <a:ln w="38100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572000" y="2947987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</a:rPr>
              <a:t>7</a:t>
            </a:r>
            <a:endParaRPr lang="en-US" sz="2400" dirty="0">
              <a:solidFill>
                <a:srgbClr val="00FFFF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4419600" y="4471987"/>
            <a:ext cx="533400" cy="304800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724400" y="4929187"/>
            <a:ext cx="400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00"/>
                </a:solidFill>
              </a:rPr>
              <a:t>8</a:t>
            </a:r>
            <a:endParaRPr lang="en-US" sz="2400" dirty="0">
              <a:solidFill>
                <a:srgbClr val="00FF00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 rot="18890314">
            <a:off x="3052485" y="3521998"/>
            <a:ext cx="533400" cy="1524000"/>
            <a:chOff x="3962400" y="3429000"/>
            <a:chExt cx="533400" cy="1524000"/>
          </a:xfrm>
        </p:grpSpPr>
        <p:sp>
          <p:nvSpPr>
            <p:cNvPr id="25" name="Oval 24"/>
            <p:cNvSpPr/>
            <p:nvPr/>
          </p:nvSpPr>
          <p:spPr>
            <a:xfrm>
              <a:off x="3962400" y="3429000"/>
              <a:ext cx="533400" cy="1524000"/>
            </a:xfrm>
            <a:prstGeom prst="ellipse">
              <a:avLst/>
            </a:prstGeom>
            <a:noFill/>
            <a:ln w="412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38600" y="3810000"/>
              <a:ext cx="3810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00B0F0"/>
                  </a:solidFill>
                </a:rPr>
                <a:t>9</a:t>
              </a:r>
              <a:endParaRPr lang="en-US" sz="32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44747" y="609602"/>
            <a:ext cx="6854507" cy="563880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 rot="20566908">
            <a:off x="6126210" y="623222"/>
            <a:ext cx="1051624" cy="293755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6294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 rot="188977">
            <a:off x="5199921" y="841706"/>
            <a:ext cx="519116" cy="1051167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188977">
            <a:off x="3752335" y="1004340"/>
            <a:ext cx="519116" cy="688952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953000" y="60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4800" y="83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600199" y="-685802"/>
            <a:ext cx="5943600" cy="914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19200" y="762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4191000" y="2590800"/>
            <a:ext cx="304800" cy="3810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10000" y="2590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743200" y="3886200"/>
            <a:ext cx="1219200" cy="1219200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352800" y="5105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8250486">
            <a:off x="2175727" y="2985258"/>
            <a:ext cx="623592" cy="1115723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8194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70791">
            <a:off x="1070528" y="4143406"/>
            <a:ext cx="914400" cy="26670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 rot="19770791">
            <a:off x="1974986" y="6081252"/>
            <a:ext cx="342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9060026">
            <a:off x="2578596" y="4737693"/>
            <a:ext cx="648402" cy="1572625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rot="19060026">
            <a:off x="1997660" y="4986721"/>
            <a:ext cx="243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267200" y="3200400"/>
            <a:ext cx="381000" cy="609600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0" y="3124200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 rot="19291863">
            <a:off x="5935498" y="2366277"/>
            <a:ext cx="463873" cy="1115723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 rot="1041377">
            <a:off x="6450896" y="2433555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3810000" y="3429000"/>
            <a:ext cx="304800" cy="5334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429000" y="3352800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 rot="226173">
            <a:off x="-38369" y="3271644"/>
            <a:ext cx="954188" cy="1182218"/>
          </a:xfrm>
          <a:prstGeom prst="ellipse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28600" y="3581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 rot="2255479">
            <a:off x="1192204" y="2452604"/>
            <a:ext cx="826019" cy="1556156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828800" y="220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 rot="2033539">
            <a:off x="678351" y="1198475"/>
            <a:ext cx="954188" cy="1983647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 rot="1807366">
            <a:off x="1357204" y="1369682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rot="16200000" flipH="1">
            <a:off x="3086100" y="1409700"/>
            <a:ext cx="533400" cy="152400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 rot="21385080">
            <a:off x="3033604" y="927985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12</a:t>
            </a:r>
            <a:endParaRPr lang="en-US" dirty="0">
              <a:solidFill>
                <a:srgbClr val="66330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778073" y="-25472"/>
            <a:ext cx="5714999" cy="8051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  <p:sp>
        <p:nvSpPr>
          <p:cNvPr id="5" name="Oval 4"/>
          <p:cNvSpPr/>
          <p:nvPr/>
        </p:nvSpPr>
        <p:spPr>
          <a:xfrm rot="18740753">
            <a:off x="4859337" y="2492148"/>
            <a:ext cx="381000" cy="5334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495800" y="2362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962400" y="2743200"/>
            <a:ext cx="609600" cy="685800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86200" y="2438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9286381">
            <a:off x="5215739" y="2342007"/>
            <a:ext cx="623592" cy="91634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562600" y="220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886200" y="3810000"/>
            <a:ext cx="533400" cy="19050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 rot="19770791">
            <a:off x="3727584" y="5319252"/>
            <a:ext cx="342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 rot="19060026">
            <a:off x="4471761" y="3350493"/>
            <a:ext cx="431794" cy="548402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 rot="19060026">
            <a:off x="5045659" y="3462721"/>
            <a:ext cx="243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2743200" y="3200400"/>
            <a:ext cx="381000" cy="609600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048000" y="3048000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 rot="19291863">
            <a:off x="1283069" y="2832092"/>
            <a:ext cx="1341111" cy="918246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 rot="1041377">
            <a:off x="1416280" y="3336387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2362200" y="1905000"/>
            <a:ext cx="1143000" cy="9906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543300" y="2286000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 rot="20758368">
            <a:off x="1333557" y="3784021"/>
            <a:ext cx="513082" cy="802174"/>
          </a:xfrm>
          <a:prstGeom prst="ellipse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524000" y="464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 rot="2255479">
            <a:off x="3282859" y="1398148"/>
            <a:ext cx="863784" cy="814153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971800" y="16118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 rot="2033539">
            <a:off x="2745084" y="5487555"/>
            <a:ext cx="1442120" cy="126796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 rot="1807366">
            <a:off x="3262204" y="5804785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573189" y="506387"/>
            <a:ext cx="5921424" cy="678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19200" y="762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3886200" y="1828800"/>
            <a:ext cx="1524000" cy="11430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0" y="220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191000" y="3124200"/>
            <a:ext cx="685800" cy="609600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038600" y="2895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8250486">
            <a:off x="5336042" y="3077507"/>
            <a:ext cx="494521" cy="451119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715000" y="3276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70791">
            <a:off x="6204726" y="3923558"/>
            <a:ext cx="609742" cy="594769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 rot="19770791">
            <a:off x="6089785" y="3642853"/>
            <a:ext cx="342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9060026">
            <a:off x="4865430" y="4547230"/>
            <a:ext cx="1109035" cy="1300859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rot="19060026">
            <a:off x="5121860" y="4834320"/>
            <a:ext cx="243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 rot="2636433">
            <a:off x="6656554" y="4369739"/>
            <a:ext cx="381000" cy="916825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019800" y="4724400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 rot="19291863">
            <a:off x="3601290" y="5580915"/>
            <a:ext cx="908061" cy="1115723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 rot="1041377">
            <a:off x="3460520" y="5393787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 rot="17926060">
            <a:off x="6032187" y="817152"/>
            <a:ext cx="851313" cy="1739296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562600" y="1752600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 rot="3665411">
            <a:off x="2409733" y="3065056"/>
            <a:ext cx="545197" cy="1706800"/>
          </a:xfrm>
          <a:prstGeom prst="ellipse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438400" y="4267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7094499" y="1919203"/>
            <a:ext cx="826019" cy="1556156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7315200" y="228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 rot="2033539">
            <a:off x="2467501" y="3233928"/>
            <a:ext cx="560682" cy="548513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 rot="1807366">
            <a:off x="2805004" y="2985386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938337" y="119063"/>
            <a:ext cx="5191125" cy="784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19200" y="1524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section was taken from what brainstem region?</a:t>
            </a:r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3048000" y="2133600"/>
            <a:ext cx="2819400" cy="5334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200400" y="220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810000" y="2667000"/>
            <a:ext cx="533400" cy="609600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81400" y="2590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8250486">
            <a:off x="2253419" y="2331889"/>
            <a:ext cx="623592" cy="620007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362200" y="1981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70791">
            <a:off x="2459148" y="3327459"/>
            <a:ext cx="653562" cy="560282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 rot="19770791">
            <a:off x="2813185" y="3033253"/>
            <a:ext cx="342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9060026">
            <a:off x="3421059" y="3992076"/>
            <a:ext cx="1097730" cy="85406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rot="19060026">
            <a:off x="3216860" y="3996120"/>
            <a:ext cx="243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3276600" y="5334000"/>
            <a:ext cx="990600" cy="838200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390900" y="5421868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 rot="2584572">
            <a:off x="6469205" y="3643855"/>
            <a:ext cx="463873" cy="1052824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 rot="1041377">
            <a:off x="6369278" y="3641186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1524000" y="2895600"/>
            <a:ext cx="838200" cy="9906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257300" y="3124200"/>
            <a:ext cx="57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 rot="18171879">
            <a:off x="5965119" y="1198988"/>
            <a:ext cx="954188" cy="1840846"/>
          </a:xfrm>
          <a:prstGeom prst="ellipse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257800" y="1752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 rot="2255479">
            <a:off x="6399819" y="3122528"/>
            <a:ext cx="653838" cy="469140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6248400" y="2819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7482409" y="2764519"/>
            <a:ext cx="954188" cy="1983647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 rot="1807366">
            <a:off x="7834203" y="3442585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894" y="0"/>
            <a:ext cx="8498305" cy="6887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668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0200" y="411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3429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9200" y="5105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1200" y="4724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0" y="5105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29600" y="5410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16200000" flipH="1">
            <a:off x="838200" y="1828800"/>
            <a:ext cx="2438400" cy="1371600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 rot="20493127">
            <a:off x="1950749" y="3217885"/>
            <a:ext cx="4038600" cy="463383"/>
          </a:xfrm>
          <a:prstGeom prst="roundRect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524000" y="3962400"/>
            <a:ext cx="2514600" cy="533400"/>
          </a:xfrm>
          <a:prstGeom prst="straightConnector1">
            <a:avLst/>
          </a:prstGeom>
          <a:ln w="412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 rot="20493127">
            <a:off x="2214348" y="4035470"/>
            <a:ext cx="4038600" cy="409646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1447800" y="4648200"/>
            <a:ext cx="2590800" cy="685800"/>
          </a:xfrm>
          <a:prstGeom prst="straightConnector1">
            <a:avLst/>
          </a:prstGeom>
          <a:ln w="41275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 rot="20493127">
            <a:off x="3033691" y="4576443"/>
            <a:ext cx="3465839" cy="409646"/>
          </a:xfrm>
          <a:prstGeom prst="roundRect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/>
          <p:cNvCxnSpPr/>
          <p:nvPr/>
        </p:nvCxnSpPr>
        <p:spPr>
          <a:xfrm rot="10800000">
            <a:off x="7086600" y="4419600"/>
            <a:ext cx="1219200" cy="1066800"/>
          </a:xfrm>
          <a:prstGeom prst="straightConnector1">
            <a:avLst/>
          </a:prstGeom>
          <a:ln w="41275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524000" y="685800"/>
            <a:ext cx="61722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00FF00"/>
                </a:solidFill>
                <a:latin typeface="KaiTi" pitchFamily="49" charset="-122"/>
                <a:ea typeface="KaiTi" pitchFamily="49" charset="-122"/>
              </a:rPr>
              <a:t>Important External and Internal Forebrain Structures</a:t>
            </a:r>
            <a:endParaRPr lang="en-US" sz="7200" dirty="0">
              <a:solidFill>
                <a:srgbClr val="00FF00"/>
              </a:solidFill>
              <a:latin typeface="KaiTi" pitchFamily="49" charset="-122"/>
              <a:ea typeface="KaiTi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153" y="0"/>
            <a:ext cx="87136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33600" y="5562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5105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76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1295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rot="5400000" flipH="1" flipV="1">
            <a:off x="1828800" y="3276600"/>
            <a:ext cx="2971800" cy="1905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1485900" y="2857500"/>
            <a:ext cx="2590800" cy="22098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524000" y="2819400"/>
            <a:ext cx="1066800" cy="990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914400" y="1524000"/>
            <a:ext cx="2590800" cy="762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 flipV="1">
            <a:off x="5638800" y="914400"/>
            <a:ext cx="1905000" cy="18288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5562" y="0"/>
            <a:ext cx="6280637" cy="682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648200" y="60314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7600" y="47360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38600" y="5943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457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67000" y="5638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7400" y="2819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0200" y="2133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1524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6600" y="1219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76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rot="5400000" flipH="1" flipV="1">
            <a:off x="2781300" y="4533900"/>
            <a:ext cx="2895600" cy="2286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6200000" flipV="1">
            <a:off x="2857500" y="4152900"/>
            <a:ext cx="3657600" cy="228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3048000" y="3886200"/>
            <a:ext cx="1676400" cy="152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 flipV="1">
            <a:off x="2095500" y="4229100"/>
            <a:ext cx="2209800" cy="762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1905000" y="3429000"/>
            <a:ext cx="1524000" cy="12192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2286000" y="3048000"/>
            <a:ext cx="1371600" cy="1588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905000" y="2286000"/>
            <a:ext cx="1752600" cy="3810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362200" y="1752600"/>
            <a:ext cx="1371600" cy="6096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6200000" flipH="1">
            <a:off x="3314700" y="1714500"/>
            <a:ext cx="685800" cy="3048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3886200" y="1905000"/>
            <a:ext cx="381000" cy="3810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>
            <a:stCxn id="35" idx="1"/>
          </p:cNvCxnSpPr>
          <p:nvPr/>
        </p:nvCxnSpPr>
        <p:spPr>
          <a:xfrm rot="16200000" flipV="1">
            <a:off x="3429000" y="1447800"/>
            <a:ext cx="970196" cy="557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24238"/>
            <a:ext cx="7086599" cy="5774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0" y="2895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67200" y="457200"/>
            <a:ext cx="457200" cy="369332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00200" y="457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9800" y="502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05600" y="4191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5410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8400" y="5181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2819400" y="4876800"/>
            <a:ext cx="457200" cy="41326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8787" y="0"/>
            <a:ext cx="53964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362200" y="30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685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056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0022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667000" y="609600"/>
            <a:ext cx="1676400" cy="76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>
            <a:off x="6019800" y="533400"/>
            <a:ext cx="685800" cy="3810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286000" y="914400"/>
            <a:ext cx="762000" cy="228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057400" y="1219200"/>
            <a:ext cx="457200" cy="2286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904" y="1"/>
            <a:ext cx="7451895" cy="6872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981200" y="228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600" y="1676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0" y="1066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3600" y="2590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2133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800" y="601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819400" y="1981200"/>
            <a:ext cx="1752600" cy="533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514600" y="2819400"/>
            <a:ext cx="1752600" cy="5334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667000" y="2362200"/>
            <a:ext cx="1752600" cy="5334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2286000" y="266700"/>
            <a:ext cx="1981200" cy="381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752600" y="6248400"/>
            <a:ext cx="2133600" cy="2286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 flipV="1">
            <a:off x="5791200" y="1295400"/>
            <a:ext cx="1905000" cy="3810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91" y="457200"/>
            <a:ext cx="9109817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248400" y="53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05200" y="83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3352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2438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525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9400" y="5410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96200" y="5181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67600" y="411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rot="5400000">
            <a:off x="4648200" y="838200"/>
            <a:ext cx="1752600" cy="1600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6200000" flipH="1">
            <a:off x="3314700" y="1943100"/>
            <a:ext cx="2133600" cy="2286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00000" flipH="1">
            <a:off x="2933700" y="1943101"/>
            <a:ext cx="2209800" cy="609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429000" y="2743200"/>
            <a:ext cx="1143000" cy="9144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914400" y="4191000"/>
            <a:ext cx="1752600" cy="1588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447800" y="4419600"/>
            <a:ext cx="1676400" cy="9906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 flipH="1" flipV="1">
            <a:off x="2743200" y="4648200"/>
            <a:ext cx="1066800" cy="6096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0" idx="1"/>
          </p:cNvCxnSpPr>
          <p:nvPr/>
        </p:nvCxnSpPr>
        <p:spPr>
          <a:xfrm rot="10800000">
            <a:off x="5867400" y="4648200"/>
            <a:ext cx="1828800" cy="718066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0800000">
            <a:off x="5867400" y="4267200"/>
            <a:ext cx="1676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371600" y="3505200"/>
            <a:ext cx="2209800" cy="1588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0800000">
            <a:off x="5334000" y="3276600"/>
            <a:ext cx="1676400" cy="1588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9342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11</a:t>
            </a:r>
            <a:endParaRPr lang="en-US" dirty="0">
              <a:solidFill>
                <a:srgbClr val="6633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5562" y="0"/>
            <a:ext cx="6356837" cy="6905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810000" y="5715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228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9000" y="5486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19600" y="228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381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81600" y="381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48400" y="53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77000" y="762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2800" y="1828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19600" y="5867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 rot="19284140">
            <a:off x="3639580" y="2460530"/>
            <a:ext cx="990600" cy="533400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>
            <a:stCxn id="13" idx="3"/>
          </p:cNvCxnSpPr>
          <p:nvPr/>
        </p:nvCxnSpPr>
        <p:spPr>
          <a:xfrm rot="5400000">
            <a:off x="2583458" y="4243450"/>
            <a:ext cx="2545692" cy="245008"/>
          </a:xfrm>
          <a:prstGeom prst="line">
            <a:avLst/>
          </a:prstGeom>
          <a:ln w="38100">
            <a:solidFill>
              <a:srgbClr val="66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133600" y="1676400"/>
            <a:ext cx="2133600" cy="762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3695700" y="1409700"/>
            <a:ext cx="1752600" cy="1588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4724400" y="1219200"/>
            <a:ext cx="1143000" cy="762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5334000" y="1066800"/>
            <a:ext cx="1295400" cy="8382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5486400" y="1219200"/>
            <a:ext cx="1295400" cy="8382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3390900" y="3695700"/>
            <a:ext cx="3352800" cy="11430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6096000" y="1981200"/>
            <a:ext cx="1143000" cy="4572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 rot="1717690">
            <a:off x="4676626" y="2051650"/>
            <a:ext cx="892766" cy="34645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 rot="5400000">
            <a:off x="2743200" y="3657600"/>
            <a:ext cx="3581400" cy="8382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2590800" y="609600"/>
            <a:ext cx="1371600" cy="762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953000" y="4724400"/>
            <a:ext cx="2971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11. What structure is attached to the </a:t>
            </a:r>
            <a:r>
              <a:rPr lang="en-US" dirty="0" err="1" smtClean="0">
                <a:solidFill>
                  <a:srgbClr val="C00000"/>
                </a:solidFill>
              </a:rPr>
              <a:t>Infundibulum</a:t>
            </a:r>
            <a:r>
              <a:rPr lang="en-US" dirty="0" smtClean="0">
                <a:solidFill>
                  <a:srgbClr val="C00000"/>
                </a:solidFill>
              </a:rPr>
              <a:t> and is </a:t>
            </a:r>
            <a:r>
              <a:rPr lang="en-US" dirty="0" err="1" smtClean="0">
                <a:solidFill>
                  <a:srgbClr val="C00000"/>
                </a:solidFill>
              </a:rPr>
              <a:t>imbeded</a:t>
            </a:r>
            <a:r>
              <a:rPr lang="en-US" dirty="0" smtClean="0">
                <a:solidFill>
                  <a:srgbClr val="C00000"/>
                </a:solidFill>
              </a:rPr>
              <a:t> within bone and typically detaches when the brain is removed from the skull?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3" y="374793"/>
            <a:ext cx="9134707" cy="610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105400" y="1295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8400" y="2133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4200" y="1828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66800" y="3352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6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3000" y="525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19400" y="5410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96200" y="5181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67600" y="411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5400000">
            <a:off x="4000500" y="2171700"/>
            <a:ext cx="1752600" cy="609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124200" y="2438400"/>
            <a:ext cx="1676400" cy="10668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743200" y="2438400"/>
            <a:ext cx="1066800" cy="762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914400" y="3886200"/>
            <a:ext cx="2057400" cy="3048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447800" y="3886200"/>
            <a:ext cx="1905000" cy="15240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 flipH="1" flipV="1">
            <a:off x="2933700" y="4533900"/>
            <a:ext cx="990600" cy="9144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20" idx="1"/>
          </p:cNvCxnSpPr>
          <p:nvPr/>
        </p:nvCxnSpPr>
        <p:spPr>
          <a:xfrm rot="10800000">
            <a:off x="5181600" y="4267200"/>
            <a:ext cx="2514600" cy="1099066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>
            <a:off x="5943600" y="3733800"/>
            <a:ext cx="1600200" cy="5349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295400" y="3505200"/>
            <a:ext cx="1676400" cy="1524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>
            <a:off x="5638800" y="2667000"/>
            <a:ext cx="1371600" cy="611188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9342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11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81200" y="2667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2362200" y="2895600"/>
            <a:ext cx="1295400" cy="6858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"/>
            <a:ext cx="9144000" cy="59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248400" y="53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26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3000" y="1981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47800" y="480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71600" y="5638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38600" y="5715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91200" y="5486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48600" y="5105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34200" y="3581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5400000">
            <a:off x="4191000" y="1447800"/>
            <a:ext cx="2819400" cy="1447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524000" y="2286000"/>
            <a:ext cx="1676400" cy="12192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057400" y="3276600"/>
            <a:ext cx="762000" cy="533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676400" y="5105400"/>
            <a:ext cx="2133600" cy="6858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 flipH="1" flipV="1">
            <a:off x="3771900" y="4914900"/>
            <a:ext cx="1219200" cy="5334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6200000" flipV="1">
            <a:off x="4725194" y="4344194"/>
            <a:ext cx="1294606" cy="114220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0800000">
            <a:off x="5562600" y="4267200"/>
            <a:ext cx="1828800" cy="718066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>
            <a:off x="5334000" y="3657600"/>
            <a:ext cx="1676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676400" y="3886200"/>
            <a:ext cx="1676400" cy="11430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>
            <a:off x="5334000" y="3048000"/>
            <a:ext cx="1676400" cy="1588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934200" y="2895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11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288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2133600" y="3962400"/>
            <a:ext cx="914400" cy="1524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10800000">
            <a:off x="5257800" y="4267200"/>
            <a:ext cx="1371600" cy="3810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742" y="228600"/>
            <a:ext cx="9004516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le 3"/>
          <p:cNvSpPr/>
          <p:nvPr/>
        </p:nvSpPr>
        <p:spPr>
          <a:xfrm rot="1926831">
            <a:off x="4782563" y="3200243"/>
            <a:ext cx="1143000" cy="19812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0" y="3200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791200" y="16880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83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33800" y="99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52600" y="3200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6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3000" y="525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33600" y="6019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67200" y="5715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24600" y="480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Arrow Connector 21"/>
          <p:cNvCxnSpPr>
            <a:stCxn id="13" idx="1"/>
          </p:cNvCxnSpPr>
          <p:nvPr/>
        </p:nvCxnSpPr>
        <p:spPr>
          <a:xfrm rot="10800000" flipV="1">
            <a:off x="4572000" y="1872734"/>
            <a:ext cx="1219200" cy="125146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162300" y="2095500"/>
            <a:ext cx="2057400" cy="4572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H="1">
            <a:off x="2590800" y="1828800"/>
            <a:ext cx="2514600" cy="990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914400" y="3810000"/>
            <a:ext cx="2057400" cy="3810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447800" y="4114800"/>
            <a:ext cx="2971800" cy="12954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 flipH="1" flipV="1">
            <a:off x="2133600" y="5257800"/>
            <a:ext cx="1066800" cy="6096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0800000">
            <a:off x="3581400" y="5181600"/>
            <a:ext cx="762000" cy="6096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>
            <a:off x="4724400" y="4953000"/>
            <a:ext cx="1676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828800" y="3581400"/>
            <a:ext cx="2209800" cy="1588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>
            <a:off x="5562600" y="4572000"/>
            <a:ext cx="1676400" cy="1588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162800" y="434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11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62200" y="25262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2590800" y="2743200"/>
            <a:ext cx="1143000" cy="381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19" y="0"/>
            <a:ext cx="81937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209800" y="53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0" y="1752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99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9800" y="2819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8400" y="2133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6400" y="35052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 &amp;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81200" y="3505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8800" y="3962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90800" y="4572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95600" y="4876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514600" y="762000"/>
            <a:ext cx="2057400" cy="1524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362200" y="1219200"/>
            <a:ext cx="2057400" cy="15240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743200" y="1981200"/>
            <a:ext cx="1752600" cy="1295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667000" y="2362200"/>
            <a:ext cx="1600200" cy="9906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438400" y="3048000"/>
            <a:ext cx="1447800" cy="3048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286000" y="3733800"/>
            <a:ext cx="1828800" cy="762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057400" y="4191000"/>
            <a:ext cx="1524000" cy="762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2819400" y="4114800"/>
            <a:ext cx="1295400" cy="5334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3276600" y="4343400"/>
            <a:ext cx="1295400" cy="7620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>
            <a:off x="5181600" y="3962400"/>
            <a:ext cx="685800" cy="6096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715000" y="449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rot="10800000" flipV="1">
            <a:off x="5029200" y="2743200"/>
            <a:ext cx="1143000" cy="228600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096000" y="251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12</a:t>
            </a:r>
            <a:endParaRPr lang="en-US" dirty="0">
              <a:solidFill>
                <a:srgbClr val="663300"/>
              </a:solidFill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rot="10800000" flipV="1">
            <a:off x="5105400" y="2133600"/>
            <a:ext cx="1143000" cy="2286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172200" y="1905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13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638800" y="144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3600" y="2362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0" y="144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3600" y="4191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57800" y="5943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15200" y="42026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86600" y="3657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15200" y="3048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39000" y="2362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10800000" flipV="1">
            <a:off x="4495800" y="1752600"/>
            <a:ext cx="1219200" cy="125146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2705100" y="2247900"/>
            <a:ext cx="990600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438400" y="2667000"/>
            <a:ext cx="990600" cy="762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6200000" flipV="1">
            <a:off x="4533900" y="5219700"/>
            <a:ext cx="914400" cy="6858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V="1">
            <a:off x="6305550" y="3295650"/>
            <a:ext cx="228600" cy="20193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5562600" y="3810000"/>
            <a:ext cx="1600200" cy="762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0800000" flipV="1">
            <a:off x="6096000" y="3200400"/>
            <a:ext cx="1295400" cy="3810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 flipV="1">
            <a:off x="6400800" y="2590800"/>
            <a:ext cx="914400" cy="6858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2362200" y="4343400"/>
            <a:ext cx="2209800" cy="1588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>
            <a:off x="5676900" y="2400300"/>
            <a:ext cx="990600" cy="914400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553200" y="2133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11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24000" y="2971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1752600" y="3124200"/>
            <a:ext cx="1143000" cy="381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1134"/>
            <a:ext cx="7924800" cy="681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7239000" y="53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00400" y="99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67200" y="60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48600" y="3733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15200" y="3200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39000" y="220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5400000">
            <a:off x="5867400" y="838200"/>
            <a:ext cx="1524000" cy="1371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467100" y="1866900"/>
            <a:ext cx="2133600" cy="2286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H="1">
            <a:off x="2514600" y="2133600"/>
            <a:ext cx="2895600" cy="12192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 flipV="1">
            <a:off x="6324600" y="3352800"/>
            <a:ext cx="1066800" cy="3810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 flipV="1">
            <a:off x="6172200" y="2438400"/>
            <a:ext cx="1143000" cy="9906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 flipV="1">
            <a:off x="6477000" y="3886200"/>
            <a:ext cx="1447800" cy="1588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524000" y="228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1752600" y="2590800"/>
            <a:ext cx="1371600" cy="12954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665"/>
            <a:ext cx="9144000" cy="686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248400" y="53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8400" y="2133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0" y="914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4400" y="441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5400" y="4724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3000" y="525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43200" y="5410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96200" y="5181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67600" y="411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5400000">
            <a:off x="4533900" y="1485900"/>
            <a:ext cx="2514600" cy="1219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086100" y="2171700"/>
            <a:ext cx="2133600" cy="2286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667000" y="2362200"/>
            <a:ext cx="914400" cy="762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600200" y="3810000"/>
            <a:ext cx="3048000" cy="9906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447800" y="4114800"/>
            <a:ext cx="2971800" cy="12954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2971800" y="4267200"/>
            <a:ext cx="1600200" cy="12192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20" idx="1"/>
          </p:cNvCxnSpPr>
          <p:nvPr/>
        </p:nvCxnSpPr>
        <p:spPr>
          <a:xfrm rot="10800000">
            <a:off x="4724400" y="4343400"/>
            <a:ext cx="2971800" cy="1022866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>
            <a:off x="6400800" y="4191000"/>
            <a:ext cx="1143000" cy="777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143000" y="4040188"/>
            <a:ext cx="1981200" cy="531812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 flipV="1">
            <a:off x="5867400" y="3278188"/>
            <a:ext cx="1143000" cy="684212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9342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11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6400" y="3810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1905000" y="3810000"/>
            <a:ext cx="1371600" cy="1524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10800000" flipV="1">
            <a:off x="5410200" y="2971800"/>
            <a:ext cx="1143000" cy="684212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477000" y="2667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12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0277"/>
            <a:ext cx="9144000" cy="6377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6482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28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48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6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3000" y="525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33800" y="5791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39000" y="4876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24800" y="4267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5400000">
            <a:off x="3581400" y="1828800"/>
            <a:ext cx="2209800" cy="381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5" idx="2"/>
          </p:cNvCxnSpPr>
          <p:nvPr/>
        </p:nvCxnSpPr>
        <p:spPr>
          <a:xfrm rot="5400000">
            <a:off x="3194566" y="2203966"/>
            <a:ext cx="2297668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H="1">
            <a:off x="2781300" y="1866900"/>
            <a:ext cx="2209800" cy="609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914400" y="4191000"/>
            <a:ext cx="2514600" cy="1588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371600" y="4572000"/>
            <a:ext cx="1676400" cy="9906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 flipH="1" flipV="1">
            <a:off x="3733800" y="4953000"/>
            <a:ext cx="1066800" cy="6096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0800000">
            <a:off x="5486400" y="4267200"/>
            <a:ext cx="1828800" cy="718066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>
            <a:off x="6248400" y="4343400"/>
            <a:ext cx="1676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828800" y="3276600"/>
            <a:ext cx="1905000" cy="8382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>
            <a:off x="6172200" y="4191000"/>
            <a:ext cx="1676400" cy="1588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7724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11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95400" y="220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1600200" y="2438400"/>
            <a:ext cx="2362200" cy="1143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1134"/>
            <a:ext cx="7924800" cy="681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7010400" y="83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0" y="1143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48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441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5400" y="502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3200" y="601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57600" y="6172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34200" y="5791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696200" y="464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5400000">
            <a:off x="5410200" y="1143000"/>
            <a:ext cx="1752600" cy="1600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390900" y="2019300"/>
            <a:ext cx="2133600" cy="2286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H="1">
            <a:off x="2667000" y="2209800"/>
            <a:ext cx="2057400" cy="533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600200" y="4648200"/>
            <a:ext cx="1066800" cy="531812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 flipH="1" flipV="1">
            <a:off x="2971800" y="4876800"/>
            <a:ext cx="1295400" cy="12954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9" idx="0"/>
          </p:cNvCxnSpPr>
          <p:nvPr/>
        </p:nvCxnSpPr>
        <p:spPr>
          <a:xfrm rot="5400000" flipH="1" flipV="1">
            <a:off x="3543300" y="4838700"/>
            <a:ext cx="1600200" cy="10668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0800000">
            <a:off x="5257800" y="4953000"/>
            <a:ext cx="1752600" cy="9144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>
            <a:off x="6096000" y="4876800"/>
            <a:ext cx="16764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609600" y="4572000"/>
            <a:ext cx="1828800" cy="1588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>
            <a:off x="5715000" y="3886200"/>
            <a:ext cx="1676400" cy="1588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315200" y="3657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11</a:t>
            </a:r>
            <a:endParaRPr lang="en-US" dirty="0">
              <a:solidFill>
                <a:srgbClr val="6633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00400" y="1143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&amp; 4</a:t>
            </a: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1954"/>
            <a:ext cx="9144000" cy="6377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219200" y="251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2200" y="56504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52600" y="2895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1524000" y="2743200"/>
            <a:ext cx="2133600" cy="304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2057400" y="3124200"/>
            <a:ext cx="2362200" cy="9906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>
            <a:off x="4572000" y="4191000"/>
            <a:ext cx="1676400" cy="1524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29" y="381000"/>
            <a:ext cx="9126071" cy="61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133600" y="2362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438400" y="2590800"/>
            <a:ext cx="1143000" cy="9144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4008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86000" y="1676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6600" y="1676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1000" y="3581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14400" y="3886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600200" y="4191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81400" y="5638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781800" y="5638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620000" y="5562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rot="5400000">
            <a:off x="4648200" y="1066800"/>
            <a:ext cx="1981200" cy="1676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16200000" flipH="1">
            <a:off x="3314700" y="2095500"/>
            <a:ext cx="1371600" cy="9906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rot="16200000" flipH="1">
            <a:off x="2476500" y="1943100"/>
            <a:ext cx="838200" cy="762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1219200" y="4038600"/>
            <a:ext cx="1752600" cy="1588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1905000" y="4343400"/>
            <a:ext cx="2514600" cy="762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rot="5400000" flipH="1" flipV="1">
            <a:off x="3505200" y="4876800"/>
            <a:ext cx="1066800" cy="6096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10800000">
            <a:off x="5029200" y="5029200"/>
            <a:ext cx="1828800" cy="718066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10800000">
            <a:off x="6324600" y="4648200"/>
            <a:ext cx="1295400" cy="10668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685800" y="3810000"/>
            <a:ext cx="2209800" cy="1588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10800000">
            <a:off x="6553200" y="4648200"/>
            <a:ext cx="1676400" cy="1588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8153400" y="441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11</a:t>
            </a:r>
            <a:endParaRPr lang="en-US" dirty="0">
              <a:solidFill>
                <a:srgbClr val="663300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9991"/>
            <a:ext cx="8763000" cy="673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943600" y="53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3600" y="2590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90800" y="99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05600" y="18404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67400" y="2057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5400000">
            <a:off x="4343400" y="1143000"/>
            <a:ext cx="2057400" cy="1447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2286000" y="1828800"/>
            <a:ext cx="1905000" cy="8382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438400" y="2819400"/>
            <a:ext cx="990600" cy="914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4914106" y="2324894"/>
            <a:ext cx="1068388" cy="9906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>
            <a:off x="5943600" y="2133600"/>
            <a:ext cx="838200" cy="8382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638800" y="5181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rot="10800000">
            <a:off x="4572000" y="4953000"/>
            <a:ext cx="1066800" cy="3048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894" y="0"/>
            <a:ext cx="8498305" cy="6887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3400" y="2819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1828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2438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1000" y="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228600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</a:p>
          <a:p>
            <a:r>
              <a:rPr lang="en-US" sz="1200" dirty="0" smtClean="0">
                <a:solidFill>
                  <a:srgbClr val="00B0F0"/>
                </a:solidFill>
              </a:rPr>
              <a:t>(Hint = </a:t>
            </a:r>
            <a:r>
              <a:rPr lang="en-US" sz="1200" dirty="0" err="1" smtClean="0">
                <a:solidFill>
                  <a:srgbClr val="00B0F0"/>
                </a:solidFill>
              </a:rPr>
              <a:t>sulcus</a:t>
            </a:r>
            <a:r>
              <a:rPr lang="en-US" sz="1200" dirty="0" smtClean="0">
                <a:solidFill>
                  <a:srgbClr val="00B0F0"/>
                </a:solidFill>
              </a:rPr>
              <a:t>)</a:t>
            </a:r>
            <a:endParaRPr lang="en-US" sz="1200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457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8200" y="228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5600" y="1166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5000" y="1066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20329883">
            <a:off x="684609" y="2712823"/>
            <a:ext cx="2262480" cy="838200"/>
          </a:xfrm>
          <a:prstGeom prst="roundRect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57200" y="2514600"/>
            <a:ext cx="1524000" cy="152400"/>
          </a:xfrm>
          <a:prstGeom prst="straightConnector1">
            <a:avLst/>
          </a:prstGeom>
          <a:ln w="41275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 rot="20329883">
            <a:off x="866311" y="1407802"/>
            <a:ext cx="2715545" cy="678533"/>
          </a:xfrm>
          <a:prstGeom prst="roundRect">
            <a:avLst/>
          </a:prstGeom>
          <a:noFill/>
          <a:ln w="412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990600" y="304800"/>
            <a:ext cx="1981200" cy="3810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 rot="17935036">
            <a:off x="2375885" y="1395739"/>
            <a:ext cx="2715545" cy="418627"/>
          </a:xfrm>
          <a:prstGeom prst="roundRect">
            <a:avLst/>
          </a:prstGeom>
          <a:noFill/>
          <a:ln w="412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 rot="5400000" flipH="1" flipV="1">
            <a:off x="1638300" y="2171700"/>
            <a:ext cx="2819400" cy="19812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 rot="17935036">
            <a:off x="3121535" y="1503276"/>
            <a:ext cx="2715545" cy="551485"/>
          </a:xfrm>
          <a:prstGeom prst="roundRect">
            <a:avLst/>
          </a:prstGeom>
          <a:noFill/>
          <a:ln w="412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743200" y="228600"/>
            <a:ext cx="1066800" cy="533400"/>
          </a:xfrm>
          <a:prstGeom prst="straightConnector1">
            <a:avLst/>
          </a:prstGeom>
          <a:ln w="412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 flipV="1">
            <a:off x="5181600" y="228600"/>
            <a:ext cx="1600200" cy="914400"/>
          </a:xfrm>
          <a:prstGeom prst="straightConnector1">
            <a:avLst/>
          </a:prstGeom>
          <a:ln w="41275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 rot="17935036">
            <a:off x="4716748" y="1597108"/>
            <a:ext cx="1582191" cy="923036"/>
          </a:xfrm>
          <a:prstGeom prst="round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/>
          <p:cNvSpPr/>
          <p:nvPr/>
        </p:nvSpPr>
        <p:spPr>
          <a:xfrm rot="17935036">
            <a:off x="5596705" y="1893358"/>
            <a:ext cx="1594696" cy="722938"/>
          </a:xfrm>
          <a:prstGeom prst="roundRect">
            <a:avLst/>
          </a:prstGeom>
          <a:noFill/>
          <a:ln w="412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010400" y="1828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11</a:t>
            </a:r>
            <a:endParaRPr lang="en-US" dirty="0">
              <a:solidFill>
                <a:srgbClr val="002060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rot="10800000" flipV="1">
            <a:off x="6858000" y="838200"/>
            <a:ext cx="1219200" cy="609600"/>
          </a:xfrm>
          <a:prstGeom prst="straightConnector1">
            <a:avLst/>
          </a:prstGeom>
          <a:ln w="412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9248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12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376" y="0"/>
            <a:ext cx="8017224" cy="6909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667000" y="60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33800" y="5791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00200" y="480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48600" y="502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05400" y="5867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15200" y="2590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0" y="2133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15200" y="1600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05600" y="914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00800" y="60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16200000" flipH="1">
            <a:off x="3118366" y="691634"/>
            <a:ext cx="1078468" cy="1524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1828800" y="4191000"/>
            <a:ext cx="1600200" cy="7620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3657600" y="4876800"/>
            <a:ext cx="1295400" cy="6858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V="1">
            <a:off x="4076700" y="4838700"/>
            <a:ext cx="1828800" cy="381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6096000" y="4724400"/>
            <a:ext cx="1905000" cy="3810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0800000" flipV="1">
            <a:off x="6019800" y="2743200"/>
            <a:ext cx="1371600" cy="762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 flipV="1">
            <a:off x="5867400" y="2286000"/>
            <a:ext cx="1828800" cy="3048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 flipV="1">
            <a:off x="5715000" y="1828800"/>
            <a:ext cx="1676400" cy="5334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 flipV="1">
            <a:off x="4495800" y="1219200"/>
            <a:ext cx="2286000" cy="21336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>
            <a:off x="4572000" y="990600"/>
            <a:ext cx="1981200" cy="18288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4724400" y="685800"/>
            <a:ext cx="1752600" cy="14478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248400" y="30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924300" y="800100"/>
            <a:ext cx="2514600" cy="1524000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791200" y="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12</a:t>
            </a:r>
            <a:endParaRPr lang="en-US" dirty="0">
              <a:solidFill>
                <a:srgbClr val="66330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-16361"/>
            <a:ext cx="8686799" cy="6890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505200" y="1600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600" y="2819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220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3810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1200" y="34406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7000" y="220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16200000" flipH="1">
            <a:off x="3695700" y="1943100"/>
            <a:ext cx="990600" cy="762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667000" y="2438400"/>
            <a:ext cx="990600" cy="2286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819400" y="3048000"/>
            <a:ext cx="1676400" cy="381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2286000" y="3657600"/>
            <a:ext cx="1676400" cy="2286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209800" y="3962400"/>
            <a:ext cx="2362200" cy="4572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7" idx="1"/>
          </p:cNvCxnSpPr>
          <p:nvPr/>
        </p:nvCxnSpPr>
        <p:spPr>
          <a:xfrm rot="10800000" flipV="1">
            <a:off x="5257800" y="2394466"/>
            <a:ext cx="1219200" cy="577334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376" y="0"/>
            <a:ext cx="8017224" cy="6909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1336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3600" y="228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0" y="121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716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9200" y="251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3000" y="3200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240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81200" y="4267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24000" y="5257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33600" y="601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3" name="Straight Arrow Connector 22"/>
          <p:cNvCxnSpPr>
            <a:stCxn id="13" idx="2"/>
          </p:cNvCxnSpPr>
          <p:nvPr/>
        </p:nvCxnSpPr>
        <p:spPr>
          <a:xfrm rot="16200000" flipH="1">
            <a:off x="2584966" y="908566"/>
            <a:ext cx="1078468" cy="1524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752600" y="1524000"/>
            <a:ext cx="1828800" cy="10668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362200" y="2514600"/>
            <a:ext cx="533400" cy="152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H="1">
            <a:off x="2667000" y="1524000"/>
            <a:ext cx="76200" cy="25146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676400" y="3200400"/>
            <a:ext cx="2286000" cy="762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371600" y="3429000"/>
            <a:ext cx="2819400" cy="1524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1828800" y="3962400"/>
            <a:ext cx="1676400" cy="2286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2209800" y="4038600"/>
            <a:ext cx="1676400" cy="3810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1752600" y="4343400"/>
            <a:ext cx="1828800" cy="10668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2438400" y="4343400"/>
            <a:ext cx="2057400" cy="17526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>
            <a:off x="5562600" y="4648200"/>
            <a:ext cx="685800" cy="6096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172200" y="5181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rot="10800000" flipV="1">
            <a:off x="5867400" y="4191000"/>
            <a:ext cx="685800" cy="228600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4770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12</a:t>
            </a:r>
            <a:endParaRPr lang="en-US" dirty="0">
              <a:solidFill>
                <a:srgbClr val="6633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0800000" flipV="1">
            <a:off x="5334000" y="3810000"/>
            <a:ext cx="914400" cy="3048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172200" y="3581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13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29" y="381000"/>
            <a:ext cx="9126071" cy="61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295400" y="3200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600200" y="3352800"/>
            <a:ext cx="1676400" cy="5334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4008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00200" y="2819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6600" y="1676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76400" y="4191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95400" y="464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828800" y="5562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24600" y="5867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467600" y="5562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848600" y="3276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48" name="Straight Arrow Connector 47"/>
          <p:cNvCxnSpPr>
            <a:stCxn id="39" idx="1"/>
          </p:cNvCxnSpPr>
          <p:nvPr/>
        </p:nvCxnSpPr>
        <p:spPr>
          <a:xfrm rot="10800000" flipV="1">
            <a:off x="5334000" y="870466"/>
            <a:ext cx="1066800" cy="210133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41" idx="2"/>
          </p:cNvCxnSpPr>
          <p:nvPr/>
        </p:nvCxnSpPr>
        <p:spPr>
          <a:xfrm rot="16200000" flipH="1">
            <a:off x="3156466" y="2394466"/>
            <a:ext cx="1764268" cy="10668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1905000" y="3048000"/>
            <a:ext cx="1219200" cy="609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1676400" y="4876800"/>
            <a:ext cx="1752600" cy="1588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2133600" y="5715000"/>
            <a:ext cx="2514600" cy="762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rot="10800000">
            <a:off x="4648200" y="4191000"/>
            <a:ext cx="1828800" cy="17526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10800000">
            <a:off x="5638800" y="4038600"/>
            <a:ext cx="1905000" cy="15240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10800000" flipV="1">
            <a:off x="5257800" y="3429000"/>
            <a:ext cx="2667000" cy="1524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1905000" y="4343400"/>
            <a:ext cx="2209800" cy="1588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0"/>
            <a:ext cx="7793477" cy="683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286000" y="1295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28800" y="3276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52600" y="1828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43200" y="480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384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86400" y="502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0" y="3429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34200" y="2895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43800" y="762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580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16200000" flipH="1">
            <a:off x="2813566" y="1301234"/>
            <a:ext cx="1078468" cy="1524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057400" y="2057400"/>
            <a:ext cx="1905000" cy="13716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133600" y="3505200"/>
            <a:ext cx="1066800" cy="762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2743200" y="3505200"/>
            <a:ext cx="1447800" cy="6096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3048000" y="4114800"/>
            <a:ext cx="1143000" cy="8382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6200000" flipV="1">
            <a:off x="4419600" y="3962400"/>
            <a:ext cx="1143000" cy="11430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 flipV="1">
            <a:off x="5867400" y="3581400"/>
            <a:ext cx="1828800" cy="3048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 flipV="1">
            <a:off x="5334000" y="3124200"/>
            <a:ext cx="1676400" cy="5334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 flipV="1">
            <a:off x="5334000" y="990600"/>
            <a:ext cx="2286000" cy="21336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>
            <a:off x="5029200" y="1066800"/>
            <a:ext cx="1981200" cy="18288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4152900" y="952500"/>
            <a:ext cx="2590800" cy="17526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248400" y="30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886200" y="914400"/>
            <a:ext cx="2667000" cy="1447800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791200" y="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12</a:t>
            </a:r>
            <a:endParaRPr lang="en-US" dirty="0">
              <a:solidFill>
                <a:srgbClr val="663300"/>
              </a:solidFill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rot="5400000">
            <a:off x="3695700" y="1028700"/>
            <a:ext cx="2438400" cy="8382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105400" y="-76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13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30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21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2057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1600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251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895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304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5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99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0"/>
            <a:ext cx="8075164" cy="6859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362200" y="878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09800" y="24500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76400" y="53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342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9200" y="228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05600" y="2438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4600" y="228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38800" y="1447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77000" y="381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590800" y="304800"/>
            <a:ext cx="2057400" cy="1524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905000" y="762000"/>
            <a:ext cx="2057400" cy="15240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438400" y="2667000"/>
            <a:ext cx="1828800" cy="1295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447800" y="2514600"/>
            <a:ext cx="1905000" cy="16764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4800600" y="3276600"/>
            <a:ext cx="2209800" cy="1524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0800000" flipV="1">
            <a:off x="4648200" y="2667000"/>
            <a:ext cx="2133600" cy="6096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 flipV="1">
            <a:off x="4724400" y="2438400"/>
            <a:ext cx="1676400" cy="3048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 flipV="1">
            <a:off x="5029200" y="1676400"/>
            <a:ext cx="685800" cy="4572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1" idx="1"/>
          </p:cNvCxnSpPr>
          <p:nvPr/>
        </p:nvCxnSpPr>
        <p:spPr>
          <a:xfrm rot="10800000" flipV="1">
            <a:off x="4648200" y="565666"/>
            <a:ext cx="1828800" cy="1644134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30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21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2057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1600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251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895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304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685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99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0"/>
            <a:ext cx="8075164" cy="6859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1336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09800" y="24500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0" y="121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95400" y="2743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9200" y="228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66800" y="3200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240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81200" y="4267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24000" y="5257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33600" y="601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362200" y="1066800"/>
            <a:ext cx="2057400" cy="1524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752600" y="1524000"/>
            <a:ext cx="2057400" cy="15240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438400" y="2667000"/>
            <a:ext cx="762000" cy="228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447800" y="2514600"/>
            <a:ext cx="2438400" cy="762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600200" y="2895600"/>
            <a:ext cx="1447800" cy="3048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295400" y="3429000"/>
            <a:ext cx="1828800" cy="762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828800" y="4191000"/>
            <a:ext cx="1828800" cy="762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2209800" y="4419600"/>
            <a:ext cx="1524000" cy="762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1752600" y="4876800"/>
            <a:ext cx="1295400" cy="5334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 flipH="1" flipV="1">
            <a:off x="2286000" y="4876800"/>
            <a:ext cx="1371600" cy="10668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>
            <a:off x="4648200" y="4419600"/>
            <a:ext cx="685800" cy="6096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181600" y="4953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rot="10800000" flipV="1">
            <a:off x="5105400" y="3962400"/>
            <a:ext cx="685800" cy="228600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638800" y="3886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12</a:t>
            </a:r>
            <a:endParaRPr lang="en-US" dirty="0">
              <a:solidFill>
                <a:srgbClr val="6633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0800000" flipV="1">
            <a:off x="5562600" y="2286000"/>
            <a:ext cx="1143000" cy="2286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629400" y="2057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13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6113"/>
            <a:ext cx="9144000" cy="4425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657600" y="2895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3810000" y="3124200"/>
            <a:ext cx="609600" cy="10668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219200" y="1981200"/>
            <a:ext cx="7162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00FFFF"/>
                </a:solidFill>
                <a:latin typeface="Rockwell Extra Bold" pitchFamily="18" charset="0"/>
              </a:rPr>
              <a:t>Important Vasculature</a:t>
            </a:r>
            <a:endParaRPr lang="en-US" sz="7200" dirty="0">
              <a:solidFill>
                <a:srgbClr val="00FFFF"/>
              </a:solidFill>
              <a:latin typeface="Rockwell Extra Bold" pitchFamily="18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0"/>
            <a:ext cx="5372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1086683"/>
            <a:ext cx="3124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C00000"/>
                </a:solidFill>
              </a:rPr>
              <a:t>Branches of which major blood vessels?</a:t>
            </a:r>
            <a:endParaRPr lang="en-US" sz="5400" dirty="0">
              <a:solidFill>
                <a:srgbClr val="C0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 rot="776139">
            <a:off x="3438612" y="191666"/>
            <a:ext cx="1524000" cy="43434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5181600" y="0"/>
            <a:ext cx="1752600" cy="6096000"/>
          </a:xfrm>
          <a:prstGeom prst="roundRect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 rot="2168403">
            <a:off x="7326361" y="3866950"/>
            <a:ext cx="1204444" cy="3200400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81400" y="2286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53200" y="304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10600" y="4267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0"/>
            <a:ext cx="7467600" cy="688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2590800" y="609600"/>
            <a:ext cx="1981200" cy="685800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286000" y="381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7400" y="457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8400" y="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00600" y="2057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39000" y="1600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62200" y="4267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3505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1200" y="5791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72200" y="5410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6800" y="5867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7" name="Straight Arrow Connector 16"/>
          <p:cNvCxnSpPr>
            <a:stCxn id="7" idx="1"/>
          </p:cNvCxnSpPr>
          <p:nvPr/>
        </p:nvCxnSpPr>
        <p:spPr>
          <a:xfrm rot="10800000" flipV="1">
            <a:off x="4876800" y="184666"/>
            <a:ext cx="1371600" cy="424934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5105400" y="533400"/>
            <a:ext cx="762000" cy="1066800"/>
          </a:xfrm>
          <a:prstGeom prst="roundRect">
            <a:avLst/>
          </a:prstGeom>
          <a:noFill/>
          <a:ln w="412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 rot="10800000">
            <a:off x="5638800" y="1066800"/>
            <a:ext cx="1676400" cy="60960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>
            <a:off x="5257800" y="1219200"/>
            <a:ext cx="1219200" cy="152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4953000" y="2362200"/>
            <a:ext cx="381000" cy="762000"/>
          </a:xfrm>
          <a:prstGeom prst="roundRect">
            <a:avLst/>
          </a:prstGeom>
          <a:noFill/>
          <a:ln w="412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2286000" y="2057400"/>
            <a:ext cx="1066800" cy="2590800"/>
          </a:xfrm>
          <a:prstGeom prst="roundRect">
            <a:avLst/>
          </a:prstGeom>
          <a:noFill/>
          <a:ln w="41275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/>
          <p:cNvSpPr/>
          <p:nvPr/>
        </p:nvSpPr>
        <p:spPr>
          <a:xfrm rot="1158465">
            <a:off x="5074088" y="2860314"/>
            <a:ext cx="457200" cy="1871722"/>
          </a:xfrm>
          <a:prstGeom prst="roundRect">
            <a:avLst/>
          </a:prstGeom>
          <a:noFill/>
          <a:ln w="412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 rot="5400000" flipH="1" flipV="1">
            <a:off x="1905000" y="4038600"/>
            <a:ext cx="2133600" cy="15240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5410200" y="3733800"/>
            <a:ext cx="762000" cy="1828800"/>
          </a:xfrm>
          <a:prstGeom prst="roundRect">
            <a:avLst/>
          </a:prstGeom>
          <a:noFill/>
          <a:ln w="412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4648200" y="4876800"/>
            <a:ext cx="304800" cy="1295400"/>
          </a:xfrm>
          <a:prstGeom prst="round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0"/>
            <a:ext cx="5334000" cy="683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71800" y="2743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3276600"/>
            <a:ext cx="457200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0" y="457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5200" y="449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3810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200400" y="2895600"/>
            <a:ext cx="1066800" cy="2402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5334000" y="838200"/>
            <a:ext cx="1524000" cy="15240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1524000" y="3429000"/>
            <a:ext cx="2057400" cy="228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600200" y="4038600"/>
            <a:ext cx="2438400" cy="1588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6096000" y="4495800"/>
            <a:ext cx="1295400" cy="1524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600200" y="464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1905000" y="4724400"/>
            <a:ext cx="1828800" cy="762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467600" y="6019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rot="10800000">
            <a:off x="6172200" y="5867400"/>
            <a:ext cx="1371600" cy="3810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248400" y="632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rot="10800000">
            <a:off x="4495800" y="6324600"/>
            <a:ext cx="1828800" cy="2286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828800" y="5867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209800" y="6019800"/>
            <a:ext cx="2209800" cy="1588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4267200" y="3505200"/>
            <a:ext cx="838200" cy="914400"/>
          </a:xfrm>
          <a:prstGeom prst="ellipse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4724400" y="3886200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9287" y="1747521"/>
            <a:ext cx="7224713" cy="511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0"/>
            <a:ext cx="861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C00000"/>
                </a:solidFill>
              </a:rPr>
              <a:t>Branches of which major blood vessels?</a:t>
            </a:r>
            <a:endParaRPr lang="en-US" sz="5400" dirty="0">
              <a:solidFill>
                <a:srgbClr val="C0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 rot="3502668">
            <a:off x="3124278" y="784266"/>
            <a:ext cx="1889966" cy="5313806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2726529">
            <a:off x="3871093" y="1789637"/>
            <a:ext cx="472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 rot="3390660">
            <a:off x="4745602" y="3153960"/>
            <a:ext cx="1752600" cy="3733800"/>
          </a:xfrm>
          <a:prstGeom prst="roundRect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3390660">
            <a:off x="7536223" y="4267104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1"/>
            <a:ext cx="5286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2400" y="990600"/>
            <a:ext cx="3429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Which artery(s) innervate the Thalamus?</a:t>
            </a:r>
          </a:p>
          <a:p>
            <a:endParaRPr lang="en-US" dirty="0" smtClean="0"/>
          </a:p>
          <a:p>
            <a:r>
              <a:rPr lang="en-US" dirty="0" smtClean="0"/>
              <a:t>2. Which artery(s) innervate the midbrain and </a:t>
            </a:r>
            <a:r>
              <a:rPr lang="en-US" dirty="0" err="1" smtClean="0"/>
              <a:t>Rostral</a:t>
            </a:r>
            <a:r>
              <a:rPr lang="en-US" dirty="0" smtClean="0"/>
              <a:t> Pons?</a:t>
            </a:r>
          </a:p>
          <a:p>
            <a:endParaRPr lang="en-US" dirty="0" smtClean="0"/>
          </a:p>
          <a:p>
            <a:r>
              <a:rPr lang="en-US" dirty="0" smtClean="0"/>
              <a:t>3. Which artery(s) innervate the Caudal Pons?</a:t>
            </a:r>
          </a:p>
          <a:p>
            <a:endParaRPr lang="en-US" dirty="0" smtClean="0"/>
          </a:p>
          <a:p>
            <a:r>
              <a:rPr lang="en-US" dirty="0" smtClean="0"/>
              <a:t>4. Which artery(s) innervate the </a:t>
            </a:r>
            <a:r>
              <a:rPr lang="en-US" dirty="0" err="1" smtClean="0"/>
              <a:t>rostral</a:t>
            </a:r>
            <a:r>
              <a:rPr lang="en-US" dirty="0" smtClean="0"/>
              <a:t> medulla?</a:t>
            </a:r>
          </a:p>
          <a:p>
            <a:endParaRPr lang="en-US" dirty="0" smtClean="0"/>
          </a:p>
          <a:p>
            <a:r>
              <a:rPr lang="en-US" dirty="0" smtClean="0"/>
              <a:t>5. Which artery(s) innervate the caudal medulla?</a:t>
            </a:r>
          </a:p>
          <a:p>
            <a:endParaRPr lang="en-US" dirty="0" smtClean="0"/>
          </a:p>
          <a:p>
            <a:r>
              <a:rPr lang="en-US" dirty="0" smtClean="0"/>
              <a:t>6. What is the main artery that has many different branches that supplies the midbrain, </a:t>
            </a:r>
            <a:r>
              <a:rPr lang="en-US" dirty="0" err="1" smtClean="0"/>
              <a:t>pons</a:t>
            </a:r>
            <a:r>
              <a:rPr lang="en-US" dirty="0" smtClean="0"/>
              <a:t>, and medulla?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-76200"/>
            <a:ext cx="358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>
                <a:solidFill>
                  <a:srgbClr val="C00000"/>
                </a:solidFill>
              </a:rPr>
              <a:t>Think Main Branches</a:t>
            </a:r>
            <a:endParaRPr lang="en-US" sz="3600" b="1" u="sng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6396335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FFFF00"/>
                </a:solidFill>
              </a:rPr>
              <a:t>Picture for Reference</a:t>
            </a:r>
            <a:endParaRPr lang="en-US" sz="2400" b="1" u="sng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1" y="31419"/>
            <a:ext cx="5105399" cy="682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1086683"/>
            <a:ext cx="3124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C00000"/>
                </a:solidFill>
              </a:rPr>
              <a:t>Branches of which major blood vessels?</a:t>
            </a:r>
            <a:endParaRPr lang="en-US" sz="5400" dirty="0">
              <a:solidFill>
                <a:srgbClr val="C0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019800" y="0"/>
            <a:ext cx="838200" cy="18288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7162800" y="0"/>
            <a:ext cx="1371600" cy="1981200"/>
          </a:xfrm>
          <a:prstGeom prst="roundRect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791200" y="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77200" y="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 rot="188441">
            <a:off x="4163710" y="1560259"/>
            <a:ext cx="1449124" cy="4575680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9620038">
            <a:off x="5522426" y="1998199"/>
            <a:ext cx="458399" cy="372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7600" y="5715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10800000">
            <a:off x="6096000" y="4191000"/>
            <a:ext cx="2667000" cy="13716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V="1">
            <a:off x="5715000" y="2667000"/>
            <a:ext cx="2209800" cy="9906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V="1">
            <a:off x="6629400" y="2438400"/>
            <a:ext cx="1981200" cy="16764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686800" y="5410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39000" y="420266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82000" y="4191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-6237"/>
            <a:ext cx="6248400" cy="68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438400" y="228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600" y="76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2667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248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7400" y="2895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96200" y="1981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33600" y="3352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09800" y="3886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52600" y="4648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743200" y="381000"/>
            <a:ext cx="1752600" cy="4688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V="1">
            <a:off x="4724400" y="304800"/>
            <a:ext cx="1295400" cy="7620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371600" y="914400"/>
            <a:ext cx="1905000" cy="152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6324600" y="914400"/>
            <a:ext cx="1676400" cy="4572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1981200" y="1905000"/>
            <a:ext cx="2057400" cy="7620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438400" y="2438400"/>
            <a:ext cx="1828800" cy="6096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V="1">
            <a:off x="5791200" y="2133600"/>
            <a:ext cx="1981200" cy="4572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0" idx="3"/>
          </p:cNvCxnSpPr>
          <p:nvPr/>
        </p:nvCxnSpPr>
        <p:spPr>
          <a:xfrm flipV="1">
            <a:off x="2438400" y="3276600"/>
            <a:ext cx="2743200" cy="26086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514600" y="4114800"/>
            <a:ext cx="2209800" cy="1588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133600" y="4800600"/>
            <a:ext cx="2286000" cy="3810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5562600" y="5029200"/>
            <a:ext cx="2286000" cy="1524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772400" y="502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rot="10800000">
            <a:off x="5029200" y="5257800"/>
            <a:ext cx="2057400" cy="228600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010400" y="5334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12</a:t>
            </a:r>
            <a:endParaRPr lang="en-US" dirty="0">
              <a:solidFill>
                <a:srgbClr val="6633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2819400" y="5791200"/>
            <a:ext cx="1600200" cy="6096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438400" y="6248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13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5149"/>
            <a:ext cx="5338010" cy="6852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14600" y="121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8800" y="5181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819400" y="1447800"/>
            <a:ext cx="1752600" cy="4688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2209800" y="4648200"/>
            <a:ext cx="990600" cy="6096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443782"/>
            <a:ext cx="8107079" cy="5414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-154126"/>
            <a:ext cx="8686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C00000"/>
                </a:solidFill>
              </a:rPr>
              <a:t>Branches of which major blood vessels?</a:t>
            </a:r>
            <a:endParaRPr lang="en-US" sz="5400" dirty="0">
              <a:solidFill>
                <a:srgbClr val="C0000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057400" y="2362200"/>
            <a:ext cx="5638800" cy="13716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 rot="4064337">
            <a:off x="6695433" y="3612644"/>
            <a:ext cx="1191080" cy="3886690"/>
          </a:xfrm>
          <a:prstGeom prst="roundRect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914400" y="5943600"/>
            <a:ext cx="4343400" cy="1524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990600" y="5486400"/>
            <a:ext cx="3048000" cy="152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85800" y="59436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0" y="5334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43800" y="21336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53500" y="4191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-40133"/>
            <a:ext cx="5105400" cy="6836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743200" y="11546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1600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0" y="1600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0" y="2667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1800" y="2057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2971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10400" y="2895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33600" y="3352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5000" y="4114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7400" y="5715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rot="16200000" flipH="1">
            <a:off x="3194566" y="1148834"/>
            <a:ext cx="1078468" cy="1524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 flipV="1">
            <a:off x="4495800" y="1752600"/>
            <a:ext cx="1295400" cy="7620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828800" y="1828800"/>
            <a:ext cx="2133600" cy="6873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0800000" flipV="1">
            <a:off x="5181600" y="2209800"/>
            <a:ext cx="1676400" cy="4572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828800" y="2895600"/>
            <a:ext cx="2286000" cy="762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447800" y="3200400"/>
            <a:ext cx="2819400" cy="1524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V="1">
            <a:off x="5029200" y="3124200"/>
            <a:ext cx="1981200" cy="4572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362200" y="3581400"/>
            <a:ext cx="2133600" cy="2286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133600" y="4267200"/>
            <a:ext cx="2209800" cy="1588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2438400" y="4953000"/>
            <a:ext cx="1676400" cy="9144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>
            <a:off x="4876800" y="4724400"/>
            <a:ext cx="2286000" cy="4572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086600" y="5029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  <a:endParaRPr lang="en-US" dirty="0">
              <a:solidFill>
                <a:srgbClr val="FFC000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rot="10800000">
            <a:off x="4572000" y="5334000"/>
            <a:ext cx="2057400" cy="228600"/>
          </a:xfrm>
          <a:prstGeom prst="straightConnector1">
            <a:avLst/>
          </a:prstGeom>
          <a:ln w="38100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553200" y="5334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3300"/>
                </a:solidFill>
              </a:rPr>
              <a:t>12</a:t>
            </a:r>
            <a:endParaRPr lang="en-US" dirty="0">
              <a:solidFill>
                <a:srgbClr val="663300"/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2743200" y="5562600"/>
            <a:ext cx="1600200" cy="6096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438400" y="609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13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5201"/>
            <a:ext cx="9144000" cy="6167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53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48600" y="2438400"/>
            <a:ext cx="457200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0" y="457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5200" y="525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58200" y="2819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066800" y="762000"/>
            <a:ext cx="1066800" cy="2402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4610100" y="647700"/>
            <a:ext cx="2362200" cy="22860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6096000" y="2667000"/>
            <a:ext cx="1828800" cy="18288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7125494" y="3315494"/>
            <a:ext cx="1676400" cy="1293812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7620000" y="5181600"/>
            <a:ext cx="1295400" cy="3048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315200" y="6172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7543800" y="5867400"/>
            <a:ext cx="1066800" cy="4572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400800" y="5715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6705600" y="5562600"/>
            <a:ext cx="1828800" cy="3810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00524"/>
            <a:ext cx="9155001" cy="4262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430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4953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9600" y="5791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7000" y="1295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447800" y="990600"/>
            <a:ext cx="1752600" cy="4688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600200" y="4343400"/>
            <a:ext cx="1752600" cy="6858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7543800" y="2133600"/>
            <a:ext cx="1905000" cy="762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 flipV="1">
            <a:off x="4876800" y="1371600"/>
            <a:ext cx="1676400" cy="4572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1"/>
          </p:cNvCxnSpPr>
          <p:nvPr/>
        </p:nvCxnSpPr>
        <p:spPr>
          <a:xfrm rot="10800000">
            <a:off x="3429000" y="5181600"/>
            <a:ext cx="990600" cy="794266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0583"/>
            <a:ext cx="8686800" cy="6836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543800" y="2743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29400" y="3276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58200" y="251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3772492">
            <a:off x="7342541" y="1986012"/>
            <a:ext cx="958291" cy="989708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rot="10800000" flipV="1">
            <a:off x="7848600" y="2743200"/>
            <a:ext cx="685800" cy="6096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 rot="2204187">
            <a:off x="6500585" y="3359033"/>
            <a:ext cx="2057400" cy="762000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3414"/>
            <a:ext cx="9144000" cy="627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34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0" y="2438400"/>
            <a:ext cx="457200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0" y="457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53400" y="5943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86800" y="5638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838200" y="990600"/>
            <a:ext cx="1066800" cy="2402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 flipV="1">
            <a:off x="5486400" y="609600"/>
            <a:ext cx="1447800" cy="5334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7772400" y="3505200"/>
            <a:ext cx="1371600" cy="15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 flipH="1" flipV="1">
            <a:off x="8001000" y="4800600"/>
            <a:ext cx="1828800" cy="1588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V="1">
            <a:off x="7277100" y="5067300"/>
            <a:ext cx="1295400" cy="6096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467600" y="6172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rot="10800000">
            <a:off x="6324600" y="5334000"/>
            <a:ext cx="1219200" cy="9906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724400" y="4876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</a:p>
        </p:txBody>
      </p:sp>
      <p:cxnSp>
        <p:nvCxnSpPr>
          <p:cNvPr id="22" name="Straight Arrow Connector 21"/>
          <p:cNvCxnSpPr>
            <a:stCxn id="21" idx="0"/>
          </p:cNvCxnSpPr>
          <p:nvPr/>
        </p:nvCxnSpPr>
        <p:spPr>
          <a:xfrm rot="5400000" flipH="1" flipV="1">
            <a:off x="4495800" y="4419600"/>
            <a:ext cx="914400" cy="1588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905000" y="609600"/>
            <a:ext cx="5562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rgbClr val="FF0066"/>
                </a:solidFill>
                <a:latin typeface="Tw Cen MT Condensed Extra Bold" pitchFamily="34" charset="0"/>
              </a:rPr>
              <a:t>Important Spinal Cord and Ventricular System Structures</a:t>
            </a:r>
            <a:endParaRPr lang="en-US" sz="7200" dirty="0">
              <a:solidFill>
                <a:srgbClr val="FF0066"/>
              </a:solidFill>
              <a:latin typeface="Tw Cen MT Condensed Extra Bold" pitchFamily="34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471853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2105" y="1066800"/>
            <a:ext cx="435189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04800" y="5334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1. What Type of View is this?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0" y="533400"/>
            <a:ext cx="3138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2. What Type of View is this?</a:t>
            </a:r>
            <a:endParaRPr lang="en-US" dirty="0">
              <a:solidFill>
                <a:srgbClr val="7030A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2209800" y="5562600"/>
            <a:ext cx="1600200" cy="990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810000" y="6400800"/>
            <a:ext cx="53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2819400" y="3429000"/>
            <a:ext cx="381000" cy="12192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438400" y="38862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rot="5400000" flipH="1" flipV="1">
            <a:off x="152400" y="5334000"/>
            <a:ext cx="1752600" cy="6858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 flipV="1">
            <a:off x="2667000" y="2133600"/>
            <a:ext cx="914400" cy="2286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1981200" y="2209800"/>
            <a:ext cx="1371600" cy="9906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81400" y="1905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3400" y="64886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rot="10800000">
            <a:off x="3505200" y="5715000"/>
            <a:ext cx="990600" cy="8382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>
            <a:off x="4343400" y="5562600"/>
            <a:ext cx="1295400" cy="91440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562600" y="6324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419600" y="64124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rot="10800000">
            <a:off x="6934200" y="6172200"/>
            <a:ext cx="914400" cy="4572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10800000" flipV="1">
            <a:off x="6934200" y="2057400"/>
            <a:ext cx="1066800" cy="2286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7543800" y="3429000"/>
            <a:ext cx="381000" cy="12192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7848600" y="1752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11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772400" y="3276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772400" y="6488668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72306" y="228600"/>
            <a:ext cx="6799387" cy="640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 rot="19958532">
            <a:off x="2647357" y="1182735"/>
            <a:ext cx="685800" cy="74468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 rot="2014987">
            <a:off x="2262234" y="4383115"/>
            <a:ext cx="1676400" cy="803409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rot="18673977">
            <a:off x="3124156" y="3186766"/>
            <a:ext cx="783947" cy="1773776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20341740">
            <a:off x="3888620" y="611502"/>
            <a:ext cx="944157" cy="27432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rot="10800000" flipV="1">
            <a:off x="4572000" y="228600"/>
            <a:ext cx="1371600" cy="3048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>
            <a:off x="4648200" y="6324600"/>
            <a:ext cx="1981200" cy="1524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19400" y="1524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7600" y="434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0" y="4876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0" y="914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7400" y="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53200" y="6248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754208" y="5029200"/>
            <a:ext cx="1465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7. What segment is this from?</a:t>
            </a:r>
            <a:endParaRPr 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4636"/>
            <a:ext cx="2133600" cy="678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4800600" y="4038600"/>
            <a:ext cx="457200" cy="533400"/>
          </a:xfrm>
          <a:prstGeom prst="ellipse">
            <a:avLst/>
          </a:prstGeom>
          <a:noFill/>
          <a:ln w="38100"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362200" y="2514600"/>
            <a:ext cx="1752600" cy="76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2819400" y="3276600"/>
            <a:ext cx="1752600" cy="762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819400" y="4114800"/>
            <a:ext cx="1752600" cy="762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57400" y="2286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4600" y="3048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1600" y="434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FF"/>
                </a:solidFill>
              </a:rPr>
              <a:t>4</a:t>
            </a:r>
            <a:endParaRPr lang="en-US" dirty="0">
              <a:solidFill>
                <a:srgbClr val="00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0800" y="3962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31071" y="380277"/>
            <a:ext cx="6870652" cy="6084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2133600" y="1752600"/>
            <a:ext cx="1828800" cy="17526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590800" y="4038600"/>
            <a:ext cx="1828800" cy="1752600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676400" y="3124200"/>
            <a:ext cx="838200" cy="22098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15039413">
            <a:off x="2980106" y="5090935"/>
            <a:ext cx="767889" cy="22098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191000" y="838200"/>
            <a:ext cx="685800" cy="106680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4914900" y="952500"/>
            <a:ext cx="1828800" cy="11430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6248400" y="838200"/>
            <a:ext cx="685800" cy="6858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514600" y="1905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2600" y="3886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0" y="5334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67200" y="990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24200" y="6248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24600" y="381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000" y="685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43800" y="4800600"/>
            <a:ext cx="16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8. What segment is this from?</a:t>
            </a:r>
            <a:endParaRPr 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68012" y="558411"/>
            <a:ext cx="6807977" cy="579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3886200" y="3733800"/>
            <a:ext cx="533400" cy="5334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352800" y="3886200"/>
            <a:ext cx="533400" cy="457200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rot="20612620">
            <a:off x="3241481" y="457200"/>
            <a:ext cx="762000" cy="30480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495800" y="255239"/>
            <a:ext cx="762000" cy="3248459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1533140">
            <a:off x="5893079" y="930752"/>
            <a:ext cx="381000" cy="1345880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267200" y="3581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242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1400" y="3505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00800" y="762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24400" y="457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543800" y="4800600"/>
            <a:ext cx="16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6. What segment is this from?</a:t>
            </a:r>
            <a:endParaRPr lang="en-US" dirty="0">
              <a:solidFill>
                <a:srgbClr val="00FF00"/>
              </a:solidFill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74" y="0"/>
            <a:ext cx="76400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rot="10800000">
            <a:off x="5638800" y="5638800"/>
            <a:ext cx="1524000" cy="8382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685800" y="5117068"/>
            <a:ext cx="3810000" cy="59793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>
            <a:off x="5486400" y="3657600"/>
            <a:ext cx="2438400" cy="5334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981200" y="3733800"/>
            <a:ext cx="2057400" cy="6096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848600" y="4114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52600" y="4114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86600" y="63246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54864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76200"/>
            <a:ext cx="6172200" cy="312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3255523"/>
            <a:ext cx="3810000" cy="3526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04800" y="533400"/>
            <a:ext cx="129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1. What Type of View is this?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3886200"/>
            <a:ext cx="1828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2. What Type of View is this?</a:t>
            </a:r>
            <a:endParaRPr lang="en-US" dirty="0">
              <a:solidFill>
                <a:srgbClr val="7030A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838200" y="1447800"/>
            <a:ext cx="1524000" cy="990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57200" y="2286000"/>
            <a:ext cx="53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572000" y="838200"/>
            <a:ext cx="381000" cy="12192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038600" y="685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4267200" y="1524000"/>
            <a:ext cx="1524000" cy="12954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514600" y="5562600"/>
            <a:ext cx="2286000" cy="4572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33600" y="57912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86200" y="2667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</a:p>
        </p:txBody>
      </p:sp>
      <p:sp>
        <p:nvSpPr>
          <p:cNvPr id="20" name="Oval 19"/>
          <p:cNvSpPr/>
          <p:nvPr/>
        </p:nvSpPr>
        <p:spPr>
          <a:xfrm>
            <a:off x="5486400" y="4267200"/>
            <a:ext cx="381000" cy="1219200"/>
          </a:xfrm>
          <a:prstGeom prst="ellipse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867400" y="4343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055988" y="-881341"/>
            <a:ext cx="5063670" cy="911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 rot="19660248">
            <a:off x="2272035" y="2014181"/>
            <a:ext cx="609600" cy="69441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rot="18298754">
            <a:off x="2308024" y="3748241"/>
            <a:ext cx="762000" cy="1752600"/>
          </a:xfrm>
          <a:prstGeom prst="ellipse">
            <a:avLst/>
          </a:prstGeom>
          <a:noFill/>
          <a:ln w="38100"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18596964">
            <a:off x="2989308" y="3565967"/>
            <a:ext cx="569136" cy="1305359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20888295">
            <a:off x="3405811" y="1676399"/>
            <a:ext cx="808379" cy="22860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81200" y="23622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38400" y="3581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5000" y="4114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2800" y="1828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48400" y="228600"/>
            <a:ext cx="160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6. What segment is this from?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 rot="154625">
            <a:off x="4521043" y="1383030"/>
            <a:ext cx="567889" cy="2644139"/>
          </a:xfrm>
          <a:prstGeom prst="ellipse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 rot="866330">
            <a:off x="5070173" y="1634410"/>
            <a:ext cx="321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9193696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 rot="5400000" flipH="1" flipV="1">
            <a:off x="228600" y="3810000"/>
            <a:ext cx="1676400" cy="1524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0" y="5257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251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41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609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7600" y="19050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495800" y="9144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72200" y="5334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1200" y="838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8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34200" y="1219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9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29600" y="1752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5400000" flipH="1" flipV="1">
            <a:off x="190500" y="3619500"/>
            <a:ext cx="1066800" cy="8382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 rot="19159692">
            <a:off x="661796" y="1803241"/>
            <a:ext cx="2209800" cy="1126507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654908">
            <a:off x="1981200" y="2133600"/>
            <a:ext cx="2209800" cy="838200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514600" y="762000"/>
            <a:ext cx="1676400" cy="381000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4267200" y="838200"/>
            <a:ext cx="533400" cy="1295400"/>
          </a:xfrm>
          <a:prstGeom prst="roundRect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 rot="10800000" flipV="1">
            <a:off x="5181600" y="685800"/>
            <a:ext cx="1066800" cy="38100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5257800" y="1066800"/>
            <a:ext cx="609600" cy="1066800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 rot="3457712">
            <a:off x="5872246" y="1548444"/>
            <a:ext cx="1437527" cy="1524000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/>
          <p:cNvCxnSpPr/>
          <p:nvPr/>
        </p:nvCxnSpPr>
        <p:spPr>
          <a:xfrm rot="5400000">
            <a:off x="7010400" y="1981200"/>
            <a:ext cx="1371600" cy="13716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7286"/>
            <a:ext cx="9199084" cy="6059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2"/>
          <p:cNvSpPr/>
          <p:nvPr/>
        </p:nvSpPr>
        <p:spPr>
          <a:xfrm rot="20087006">
            <a:off x="2472739" y="1274083"/>
            <a:ext cx="4079926" cy="11430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514600" y="2133600"/>
            <a:ext cx="53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5806"/>
            <a:ext cx="9143999" cy="640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 rot="10800000" flipV="1">
            <a:off x="5105400" y="457200"/>
            <a:ext cx="1828800" cy="17526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>
            <a:off x="5524500" y="800100"/>
            <a:ext cx="2133600" cy="19050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22" idx="2"/>
          </p:cNvCxnSpPr>
          <p:nvPr/>
        </p:nvCxnSpPr>
        <p:spPr>
          <a:xfrm rot="5400000">
            <a:off x="3861316" y="927616"/>
            <a:ext cx="1992868" cy="17907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6200000" flipH="1">
            <a:off x="1943100" y="1714500"/>
            <a:ext cx="2286000" cy="762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V="1">
            <a:off x="3733800" y="2895600"/>
            <a:ext cx="4953000" cy="9906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6200000" flipH="1">
            <a:off x="1219200" y="1828800"/>
            <a:ext cx="2438400" cy="152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895600" y="304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6000" y="457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10600" y="2590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0" y="2286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62600" y="457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7600" y="457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0"/>
            <a:ext cx="480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 rot="5400000">
            <a:off x="3394710" y="796290"/>
            <a:ext cx="1973581" cy="8382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>
            <a:stCxn id="7" idx="3"/>
          </p:cNvCxnSpPr>
          <p:nvPr/>
        </p:nvCxnSpPr>
        <p:spPr>
          <a:xfrm>
            <a:off x="2205567" y="413266"/>
            <a:ext cx="946573" cy="39445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724400" y="0"/>
            <a:ext cx="224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1200" y="228600"/>
            <a:ext cx="224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3000" y="5181600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3. What is the </a:t>
            </a:r>
            <a:r>
              <a:rPr lang="en-US" dirty="0" err="1" smtClean="0">
                <a:solidFill>
                  <a:srgbClr val="FFFF00"/>
                </a:solidFill>
              </a:rPr>
              <a:t>dural</a:t>
            </a:r>
            <a:r>
              <a:rPr lang="en-US" dirty="0" smtClean="0">
                <a:solidFill>
                  <a:srgbClr val="FFFF00"/>
                </a:solidFill>
              </a:rPr>
              <a:t> reflection that separates the two hemispheres of the cerebellum?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7949"/>
            <a:ext cx="7028842" cy="684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 flipV="1">
            <a:off x="3276600" y="4038600"/>
            <a:ext cx="1676400" cy="12192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3429000" y="4724400"/>
            <a:ext cx="1676400" cy="6858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990600" y="3048000"/>
            <a:ext cx="2667000" cy="174093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6200000" flipH="1">
            <a:off x="2590800" y="609600"/>
            <a:ext cx="1828800" cy="914400"/>
          </a:xfrm>
          <a:prstGeom prst="straightConnector1">
            <a:avLst/>
          </a:prstGeom>
          <a:ln w="38100">
            <a:solidFill>
              <a:srgbClr val="66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H="1">
            <a:off x="1981200" y="990600"/>
            <a:ext cx="1905000" cy="14478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43200" y="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2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5000" y="457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0" y="5029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4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00" y="48006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4200" y="5334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5</a:t>
            </a:r>
            <a:endParaRPr lang="en-US" dirty="0">
              <a:solidFill>
                <a:srgbClr val="FF66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0800000">
            <a:off x="5486400" y="4724400"/>
            <a:ext cx="2133600" cy="228600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543800" y="48006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6</a:t>
            </a:r>
            <a:endParaRPr lang="en-US" dirty="0">
              <a:solidFill>
                <a:srgbClr val="00FF00"/>
              </a:solidFill>
            </a:endParaRPr>
          </a:p>
        </p:txBody>
      </p:sp>
      <p:cxnSp>
        <p:nvCxnSpPr>
          <p:cNvPr id="42" name="Straight Arrow Connector 41"/>
          <p:cNvCxnSpPr>
            <a:stCxn id="43" idx="1"/>
          </p:cNvCxnSpPr>
          <p:nvPr/>
        </p:nvCxnSpPr>
        <p:spPr>
          <a:xfrm rot="10800000">
            <a:off x="4953000" y="5105400"/>
            <a:ext cx="2590800" cy="565666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543800" y="5486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66"/>
                </a:solidFill>
              </a:rPr>
              <a:t>7</a:t>
            </a:r>
            <a:endParaRPr 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6533</TotalTime>
  <Words>3162</Words>
  <Application>Microsoft Office PowerPoint</Application>
  <PresentationFormat>On-screen Show (4:3)</PresentationFormat>
  <Paragraphs>1530</Paragraphs>
  <Slides>93</Slides>
  <Notes>87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94" baseType="lpstr">
      <vt:lpstr>Technic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Kristopher M. Carbone</dc:creator>
  <cp:lastModifiedBy>Kristopher M. Carbone</cp:lastModifiedBy>
  <cp:revision>258</cp:revision>
  <dcterms:created xsi:type="dcterms:W3CDTF">2011-04-15T21:52:20Z</dcterms:created>
  <dcterms:modified xsi:type="dcterms:W3CDTF">2011-05-04T13:12:48Z</dcterms:modified>
</cp:coreProperties>
</file>